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Lst>
  <p:notesMasterIdLst>
    <p:notesMasterId r:id="rId42"/>
  </p:notesMasterIdLst>
  <p:sldIdLst>
    <p:sldId id="285" r:id="rId3"/>
    <p:sldId id="257" r:id="rId4"/>
    <p:sldId id="258" r:id="rId5"/>
    <p:sldId id="259" r:id="rId6"/>
    <p:sldId id="260" r:id="rId7"/>
    <p:sldId id="261" r:id="rId8"/>
    <p:sldId id="281" r:id="rId9"/>
    <p:sldId id="302" r:id="rId10"/>
    <p:sldId id="263" r:id="rId11"/>
    <p:sldId id="264" r:id="rId12"/>
    <p:sldId id="268" r:id="rId13"/>
    <p:sldId id="303" r:id="rId14"/>
    <p:sldId id="265" r:id="rId15"/>
    <p:sldId id="266" r:id="rId16"/>
    <p:sldId id="267" r:id="rId17"/>
    <p:sldId id="269" r:id="rId18"/>
    <p:sldId id="270" r:id="rId19"/>
    <p:sldId id="271" r:id="rId20"/>
    <p:sldId id="272" r:id="rId21"/>
    <p:sldId id="290" r:id="rId22"/>
    <p:sldId id="291" r:id="rId23"/>
    <p:sldId id="292" r:id="rId24"/>
    <p:sldId id="294" r:id="rId25"/>
    <p:sldId id="295" r:id="rId26"/>
    <p:sldId id="293" r:id="rId27"/>
    <p:sldId id="296" r:id="rId28"/>
    <p:sldId id="297" r:id="rId29"/>
    <p:sldId id="298" r:id="rId30"/>
    <p:sldId id="299" r:id="rId31"/>
    <p:sldId id="273" r:id="rId32"/>
    <p:sldId id="274" r:id="rId33"/>
    <p:sldId id="283" r:id="rId34"/>
    <p:sldId id="284" r:id="rId35"/>
    <p:sldId id="277" r:id="rId36"/>
    <p:sldId id="278" r:id="rId37"/>
    <p:sldId id="288" r:id="rId38"/>
    <p:sldId id="289" r:id="rId39"/>
    <p:sldId id="279" r:id="rId40"/>
    <p:sldId id="280" r:id="rId41"/>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8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howGuides="1">
      <p:cViewPr varScale="1">
        <p:scale>
          <a:sx n="136" d="100"/>
          <a:sy n="136" d="100"/>
        </p:scale>
        <p:origin x="120" y="55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image" Target="../media/image6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image" Target="../media/image6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C0C57-D560-4246-9A90-13E99AB133FA}" type="doc">
      <dgm:prSet loTypeId="urn:microsoft.com/office/officeart/2005/8/layout/vList3" loCatId="list" qsTypeId="urn:microsoft.com/office/officeart/2005/8/quickstyle/simple1" qsCatId="simple" csTypeId="urn:microsoft.com/office/officeart/2005/8/colors/accent1_2" csCatId="accent1" phldr="1"/>
      <dgm:spPr/>
    </dgm:pt>
    <dgm:pt modelId="{B85F0DF1-ED4A-4F31-9A07-9BD2287CE0B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200" b="1" dirty="0" smtClean="0"/>
            <a:t>Klimat, energi och miljö</a:t>
          </a:r>
        </a:p>
        <a:p>
          <a:pPr marL="0" marR="0" lvl="0" indent="0" defTabSz="914400" eaLnBrk="1" fontAlgn="auto" latinLnBrk="0" hangingPunct="1">
            <a:lnSpc>
              <a:spcPct val="100000"/>
            </a:lnSpc>
            <a:spcBef>
              <a:spcPts val="0"/>
            </a:spcBef>
            <a:spcAft>
              <a:spcPts val="0"/>
            </a:spcAft>
            <a:buClrTx/>
            <a:buSzTx/>
            <a:buFontTx/>
            <a:buNone/>
            <a:tabLst/>
            <a:defRPr/>
          </a:pPr>
          <a:r>
            <a:rPr lang="sv-SE" sz="1000" dirty="0" smtClean="0"/>
            <a:t>Klimatförändringar, klimat- och energiomställning, miljöpåverkan och vattenförsörjning</a:t>
          </a:r>
        </a:p>
        <a:p>
          <a:pPr lvl="0" defTabSz="488950">
            <a:lnSpc>
              <a:spcPct val="90000"/>
            </a:lnSpc>
            <a:spcBef>
              <a:spcPct val="0"/>
            </a:spcBef>
            <a:spcAft>
              <a:spcPct val="35000"/>
            </a:spcAft>
          </a:pPr>
          <a:endParaRPr lang="sv-SE" sz="1000" dirty="0"/>
        </a:p>
      </dgm:t>
    </dgm:pt>
    <dgm:pt modelId="{89AE8063-7797-4628-8577-A535654DAAF3}" type="parTrans" cxnId="{2212BB28-1CE3-4DC6-8D4C-CE62F15ECB58}">
      <dgm:prSet/>
      <dgm:spPr/>
      <dgm:t>
        <a:bodyPr/>
        <a:lstStyle/>
        <a:p>
          <a:endParaRPr lang="sv-SE"/>
        </a:p>
      </dgm:t>
    </dgm:pt>
    <dgm:pt modelId="{87C09F12-89B0-495E-AD0B-BB6AEFFF52AB}" type="sibTrans" cxnId="{2212BB28-1CE3-4DC6-8D4C-CE62F15ECB58}">
      <dgm:prSet/>
      <dgm:spPr/>
      <dgm:t>
        <a:bodyPr/>
        <a:lstStyle/>
        <a:p>
          <a:endParaRPr lang="sv-SE"/>
        </a:p>
      </dgm:t>
    </dgm:pt>
    <dgm:pt modelId="{C7AD1CEF-B2ED-4213-AA07-AEBC094096DD}">
      <dgm:prSet phldrT="[Text]" custT="1"/>
      <dgm:spPr/>
      <dgm:t>
        <a:bodyPr/>
        <a:lstStyle/>
        <a:p>
          <a:r>
            <a:rPr lang="sv-SE" sz="1200" b="1" dirty="0" smtClean="0"/>
            <a:t>Demografisk utveckling</a:t>
          </a:r>
        </a:p>
        <a:p>
          <a:r>
            <a:rPr lang="sv-SE" sz="1000" b="0" dirty="0" smtClean="0"/>
            <a:t>Åldrande befolkning, minskande andel i yrkesaktiv ålder </a:t>
          </a:r>
          <a:br>
            <a:rPr lang="sv-SE" sz="1000" b="0" dirty="0" smtClean="0"/>
          </a:br>
          <a:r>
            <a:rPr lang="sv-SE" sz="1000" b="0" dirty="0" smtClean="0"/>
            <a:t>– påverkar kompetensförsörjning, skattekraft, ökat behov av välfärdstjänster</a:t>
          </a:r>
          <a:endParaRPr lang="sv-SE" sz="1000" b="0" dirty="0"/>
        </a:p>
      </dgm:t>
    </dgm:pt>
    <dgm:pt modelId="{AB511AD6-DBCE-413D-AF10-A1DE958E45A7}" type="parTrans" cxnId="{F89DB040-DA11-40D4-9774-A0BA2DAAA272}">
      <dgm:prSet/>
      <dgm:spPr/>
      <dgm:t>
        <a:bodyPr/>
        <a:lstStyle/>
        <a:p>
          <a:endParaRPr lang="sv-SE"/>
        </a:p>
      </dgm:t>
    </dgm:pt>
    <dgm:pt modelId="{10DD58BF-4B72-4D9B-84B2-747D8A37BF6C}" type="sibTrans" cxnId="{F89DB040-DA11-40D4-9774-A0BA2DAAA272}">
      <dgm:prSet/>
      <dgm:spPr/>
      <dgm:t>
        <a:bodyPr/>
        <a:lstStyle/>
        <a:p>
          <a:endParaRPr lang="sv-SE"/>
        </a:p>
      </dgm:t>
    </dgm:pt>
    <dgm:pt modelId="{7239D0F3-F983-4437-9483-AEC74C1126DF}">
      <dgm:prSet custT="1"/>
      <dgm:spPr/>
      <dgm:t>
        <a:bodyPr/>
        <a:lstStyle/>
        <a:p>
          <a:r>
            <a:rPr lang="sv-SE" sz="1200" b="1" dirty="0" smtClean="0"/>
            <a:t>Digitalisering</a:t>
          </a:r>
        </a:p>
        <a:p>
          <a:r>
            <a:rPr lang="sv-SE" sz="1000" b="0" dirty="0" smtClean="0"/>
            <a:t>Nyttja digitaliseringens möjligheter mer, attrahera platsoberoende verksamheter, </a:t>
          </a:r>
          <a:br>
            <a:rPr lang="sv-SE" sz="1000" b="0" dirty="0" smtClean="0"/>
          </a:br>
          <a:r>
            <a:rPr lang="sv-SE" sz="1000" b="0" dirty="0" smtClean="0"/>
            <a:t>motverka digital exkludering </a:t>
          </a:r>
          <a:endParaRPr lang="sv-SE" sz="1000" b="0" dirty="0"/>
        </a:p>
      </dgm:t>
    </dgm:pt>
    <dgm:pt modelId="{46C096D1-23DE-43D6-B81F-D475AF9964CD}" type="parTrans" cxnId="{43D258AB-A5E4-4115-9B19-A3F4ECEDCB73}">
      <dgm:prSet/>
      <dgm:spPr/>
      <dgm:t>
        <a:bodyPr/>
        <a:lstStyle/>
        <a:p>
          <a:endParaRPr lang="sv-SE"/>
        </a:p>
      </dgm:t>
    </dgm:pt>
    <dgm:pt modelId="{27BB0754-3793-4CEB-9D0A-FE1505EEB1CA}" type="sibTrans" cxnId="{43D258AB-A5E4-4115-9B19-A3F4ECEDCB73}">
      <dgm:prSet/>
      <dgm:spPr/>
      <dgm:t>
        <a:bodyPr/>
        <a:lstStyle/>
        <a:p>
          <a:endParaRPr lang="sv-SE"/>
        </a:p>
      </dgm:t>
    </dgm:pt>
    <dgm:pt modelId="{39621736-239F-43B2-913D-216643BD7A6C}">
      <dgm:prSet custT="1"/>
      <dgm:spPr/>
      <dgm:t>
        <a:bodyPr/>
        <a:lstStyle/>
        <a:p>
          <a:r>
            <a:rPr lang="sv-SE" sz="1200" b="1" dirty="0" smtClean="0"/>
            <a:t>Social sammanhållning</a:t>
          </a:r>
        </a:p>
        <a:p>
          <a:r>
            <a:rPr lang="sv-SE" sz="1000" dirty="0" smtClean="0"/>
            <a:t>Skillnader i hälsa, levnadsvillkor, trygghet och delaktighet </a:t>
          </a:r>
          <a:br>
            <a:rPr lang="sv-SE" sz="1000" dirty="0" smtClean="0"/>
          </a:br>
          <a:r>
            <a:rPr lang="sv-SE" sz="1000" dirty="0" smtClean="0"/>
            <a:t>- utifrån kön, ålder, socio-ekonomiska faktorer </a:t>
          </a:r>
        </a:p>
        <a:p>
          <a:endParaRPr lang="sv-SE" sz="900" dirty="0"/>
        </a:p>
      </dgm:t>
    </dgm:pt>
    <dgm:pt modelId="{CA889B0F-EA74-4CF6-8B93-72702E643CD3}" type="parTrans" cxnId="{2DB3AD9C-D8D1-4F9B-A26B-97712827EAFF}">
      <dgm:prSet/>
      <dgm:spPr/>
      <dgm:t>
        <a:bodyPr/>
        <a:lstStyle/>
        <a:p>
          <a:endParaRPr lang="sv-SE"/>
        </a:p>
      </dgm:t>
    </dgm:pt>
    <dgm:pt modelId="{3F67632A-3EA1-4A0D-8956-07F024BCAAAC}" type="sibTrans" cxnId="{2DB3AD9C-D8D1-4F9B-A26B-97712827EAFF}">
      <dgm:prSet/>
      <dgm:spPr/>
      <dgm:t>
        <a:bodyPr/>
        <a:lstStyle/>
        <a:p>
          <a:endParaRPr lang="sv-SE"/>
        </a:p>
      </dgm:t>
    </dgm:pt>
    <dgm:pt modelId="{E42000AA-BBF3-48E6-99CC-4BB47C61C22C}">
      <dgm:prSet custT="1"/>
      <dgm:spPr/>
      <dgm:t>
        <a:bodyPr/>
        <a:lstStyle/>
        <a:p>
          <a:endParaRPr lang="sv-SE" sz="1100" b="1" dirty="0" smtClean="0"/>
        </a:p>
        <a:p>
          <a:endParaRPr lang="sv-SE" sz="1100" b="1" dirty="0" smtClean="0"/>
        </a:p>
        <a:p>
          <a:r>
            <a:rPr lang="sv-SE" sz="1200" b="1" dirty="0" smtClean="0"/>
            <a:t>Globalisering – konkurrenskraft</a:t>
          </a:r>
        </a:p>
        <a:p>
          <a:r>
            <a:rPr lang="sv-SE" sz="1000" b="0" dirty="0" smtClean="0"/>
            <a:t>Låg bruttoregionprodukt (BRP). Stor säsongsvariation, behov av större marknad</a:t>
          </a:r>
          <a:br>
            <a:rPr lang="sv-SE" sz="1000" b="0" dirty="0" smtClean="0"/>
          </a:br>
          <a:r>
            <a:rPr lang="sv-SE" sz="1000" b="0" dirty="0" smtClean="0"/>
            <a:t>Hållbara kommunikationer en nyckelfråga.</a:t>
          </a:r>
        </a:p>
        <a:p>
          <a:r>
            <a:rPr lang="sv-SE" sz="900" b="1" dirty="0" smtClean="0"/>
            <a:t> </a:t>
          </a:r>
        </a:p>
        <a:p>
          <a:endParaRPr lang="sv-SE" sz="900" b="1" dirty="0"/>
        </a:p>
      </dgm:t>
    </dgm:pt>
    <dgm:pt modelId="{07478480-E43C-4A91-A11A-C85A2DFB8949}" type="parTrans" cxnId="{F2DB70A9-3033-4DF3-8453-4B08FC228E8D}">
      <dgm:prSet/>
      <dgm:spPr/>
      <dgm:t>
        <a:bodyPr/>
        <a:lstStyle/>
        <a:p>
          <a:endParaRPr lang="sv-SE"/>
        </a:p>
      </dgm:t>
    </dgm:pt>
    <dgm:pt modelId="{A6DBBCE5-3E1E-4A5B-B5EE-689FAAF5FA81}" type="sibTrans" cxnId="{F2DB70A9-3033-4DF3-8453-4B08FC228E8D}">
      <dgm:prSet/>
      <dgm:spPr/>
      <dgm:t>
        <a:bodyPr/>
        <a:lstStyle/>
        <a:p>
          <a:endParaRPr lang="sv-SE"/>
        </a:p>
      </dgm:t>
    </dgm:pt>
    <dgm:pt modelId="{CE3FFCF8-9078-46F4-86A6-F8E81AE457D1}" type="pres">
      <dgm:prSet presAssocID="{EBAC0C57-D560-4246-9A90-13E99AB133FA}" presName="linearFlow" presStyleCnt="0">
        <dgm:presLayoutVars>
          <dgm:dir/>
          <dgm:resizeHandles val="exact"/>
        </dgm:presLayoutVars>
      </dgm:prSet>
      <dgm:spPr/>
    </dgm:pt>
    <dgm:pt modelId="{BA8B819C-966F-4593-A327-D1E702E44428}" type="pres">
      <dgm:prSet presAssocID="{B85F0DF1-ED4A-4F31-9A07-9BD2287CE0B5}" presName="composite" presStyleCnt="0"/>
      <dgm:spPr/>
    </dgm:pt>
    <dgm:pt modelId="{D4592AA2-B472-4728-B3DE-94F45A011456}" type="pres">
      <dgm:prSet presAssocID="{B85F0DF1-ED4A-4F31-9A07-9BD2287CE0B5}"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pt>
    <dgm:pt modelId="{D42D3181-FC03-4AAC-B37F-A5C7338DAF60}" type="pres">
      <dgm:prSet presAssocID="{B85F0DF1-ED4A-4F31-9A07-9BD2287CE0B5}" presName="txShp" presStyleLbl="node1" presStyleIdx="0" presStyleCnt="5">
        <dgm:presLayoutVars>
          <dgm:bulletEnabled val="1"/>
        </dgm:presLayoutVars>
      </dgm:prSet>
      <dgm:spPr/>
      <dgm:t>
        <a:bodyPr/>
        <a:lstStyle/>
        <a:p>
          <a:endParaRPr lang="sv-SE"/>
        </a:p>
      </dgm:t>
    </dgm:pt>
    <dgm:pt modelId="{2B4B793F-9583-40BB-A313-B5E486B08856}" type="pres">
      <dgm:prSet presAssocID="{87C09F12-89B0-495E-AD0B-BB6AEFFF52AB}" presName="spacing" presStyleCnt="0"/>
      <dgm:spPr/>
    </dgm:pt>
    <dgm:pt modelId="{5A6614D0-4C36-4AFA-AA1F-6F28037B1CA6}" type="pres">
      <dgm:prSet presAssocID="{39621736-239F-43B2-913D-216643BD7A6C}" presName="composite" presStyleCnt="0"/>
      <dgm:spPr/>
    </dgm:pt>
    <dgm:pt modelId="{A6741949-9CF8-4CC9-85BB-E0F4031F3F91}" type="pres">
      <dgm:prSet presAssocID="{39621736-239F-43B2-913D-216643BD7A6C}"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C46DC49C-C7A4-4E9F-A7C6-76D9693925F8}" type="pres">
      <dgm:prSet presAssocID="{39621736-239F-43B2-913D-216643BD7A6C}" presName="txShp" presStyleLbl="node1" presStyleIdx="1" presStyleCnt="5">
        <dgm:presLayoutVars>
          <dgm:bulletEnabled val="1"/>
        </dgm:presLayoutVars>
      </dgm:prSet>
      <dgm:spPr/>
      <dgm:t>
        <a:bodyPr/>
        <a:lstStyle/>
        <a:p>
          <a:endParaRPr lang="sv-SE"/>
        </a:p>
      </dgm:t>
    </dgm:pt>
    <dgm:pt modelId="{FDF2617C-2A49-406E-B357-00AF870FBEE9}" type="pres">
      <dgm:prSet presAssocID="{3F67632A-3EA1-4A0D-8956-07F024BCAAAC}" presName="spacing" presStyleCnt="0"/>
      <dgm:spPr/>
    </dgm:pt>
    <dgm:pt modelId="{CDE7A6C5-C4C8-472A-BF89-18A4BD83C675}" type="pres">
      <dgm:prSet presAssocID="{C7AD1CEF-B2ED-4213-AA07-AEBC094096DD}" presName="composite" presStyleCnt="0"/>
      <dgm:spPr/>
    </dgm:pt>
    <dgm:pt modelId="{064F1148-FA40-4073-A634-EF0A72AD387E}" type="pres">
      <dgm:prSet presAssocID="{C7AD1CEF-B2ED-4213-AA07-AEBC094096DD}"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 modelId="{DEC9C9E2-F1DC-499D-9B86-E2ACA739C717}" type="pres">
      <dgm:prSet presAssocID="{C7AD1CEF-B2ED-4213-AA07-AEBC094096DD}" presName="txShp" presStyleLbl="node1" presStyleIdx="2" presStyleCnt="5">
        <dgm:presLayoutVars>
          <dgm:bulletEnabled val="1"/>
        </dgm:presLayoutVars>
      </dgm:prSet>
      <dgm:spPr/>
      <dgm:t>
        <a:bodyPr/>
        <a:lstStyle/>
        <a:p>
          <a:endParaRPr lang="sv-SE"/>
        </a:p>
      </dgm:t>
    </dgm:pt>
    <dgm:pt modelId="{F3B6D100-3129-4E9B-B8B8-154A63D9856D}" type="pres">
      <dgm:prSet presAssocID="{10DD58BF-4B72-4D9B-84B2-747D8A37BF6C}" presName="spacing" presStyleCnt="0"/>
      <dgm:spPr/>
    </dgm:pt>
    <dgm:pt modelId="{0255A222-7644-40B9-BFCE-8D990EF3280A}" type="pres">
      <dgm:prSet presAssocID="{E42000AA-BBF3-48E6-99CC-4BB47C61C22C}" presName="composite" presStyleCnt="0"/>
      <dgm:spPr/>
    </dgm:pt>
    <dgm:pt modelId="{7B3C6937-53D7-402F-BC03-1C4330CD3F00}" type="pres">
      <dgm:prSet presAssocID="{E42000AA-BBF3-48E6-99CC-4BB47C61C22C}"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dgm:spPr>
    </dgm:pt>
    <dgm:pt modelId="{08A13684-34E8-4B0C-BDA3-92AE6AAD143E}" type="pres">
      <dgm:prSet presAssocID="{E42000AA-BBF3-48E6-99CC-4BB47C61C22C}" presName="txShp" presStyleLbl="node1" presStyleIdx="3" presStyleCnt="5">
        <dgm:presLayoutVars>
          <dgm:bulletEnabled val="1"/>
        </dgm:presLayoutVars>
      </dgm:prSet>
      <dgm:spPr/>
      <dgm:t>
        <a:bodyPr/>
        <a:lstStyle/>
        <a:p>
          <a:endParaRPr lang="sv-SE"/>
        </a:p>
      </dgm:t>
    </dgm:pt>
    <dgm:pt modelId="{9FF313BC-250A-4BFA-80C8-5EDA6BB6D1FB}" type="pres">
      <dgm:prSet presAssocID="{A6DBBCE5-3E1E-4A5B-B5EE-689FAAF5FA81}" presName="spacing" presStyleCnt="0"/>
      <dgm:spPr/>
    </dgm:pt>
    <dgm:pt modelId="{C1885161-B043-4C8D-830F-112B208EE3C6}" type="pres">
      <dgm:prSet presAssocID="{7239D0F3-F983-4437-9483-AEC74C1126DF}" presName="composite" presStyleCnt="0"/>
      <dgm:spPr/>
    </dgm:pt>
    <dgm:pt modelId="{B2E5F0C8-D16A-4B9C-B949-7AC632DC951B}" type="pres">
      <dgm:prSet presAssocID="{7239D0F3-F983-4437-9483-AEC74C1126DF}"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dgm:spPr>
    </dgm:pt>
    <dgm:pt modelId="{FCE78B74-673D-4BEF-AFE5-C99BE118A392}" type="pres">
      <dgm:prSet presAssocID="{7239D0F3-F983-4437-9483-AEC74C1126DF}" presName="txShp" presStyleLbl="node1" presStyleIdx="4" presStyleCnt="5">
        <dgm:presLayoutVars>
          <dgm:bulletEnabled val="1"/>
        </dgm:presLayoutVars>
      </dgm:prSet>
      <dgm:spPr/>
      <dgm:t>
        <a:bodyPr/>
        <a:lstStyle/>
        <a:p>
          <a:endParaRPr lang="sv-SE"/>
        </a:p>
      </dgm:t>
    </dgm:pt>
  </dgm:ptLst>
  <dgm:cxnLst>
    <dgm:cxn modelId="{F2DB70A9-3033-4DF3-8453-4B08FC228E8D}" srcId="{EBAC0C57-D560-4246-9A90-13E99AB133FA}" destId="{E42000AA-BBF3-48E6-99CC-4BB47C61C22C}" srcOrd="3" destOrd="0" parTransId="{07478480-E43C-4A91-A11A-C85A2DFB8949}" sibTransId="{A6DBBCE5-3E1E-4A5B-B5EE-689FAAF5FA81}"/>
    <dgm:cxn modelId="{3A6CE8AB-9B38-4054-A114-F98CA348ED21}" type="presOf" srcId="{EBAC0C57-D560-4246-9A90-13E99AB133FA}" destId="{CE3FFCF8-9078-46F4-86A6-F8E81AE457D1}" srcOrd="0" destOrd="0" presId="urn:microsoft.com/office/officeart/2005/8/layout/vList3"/>
    <dgm:cxn modelId="{43EFF45A-DDFE-4ECC-84AD-2DA6F4C9825D}" type="presOf" srcId="{E42000AA-BBF3-48E6-99CC-4BB47C61C22C}" destId="{08A13684-34E8-4B0C-BDA3-92AE6AAD143E}" srcOrd="0" destOrd="0" presId="urn:microsoft.com/office/officeart/2005/8/layout/vList3"/>
    <dgm:cxn modelId="{91520229-18E3-4401-81F2-BB46421F8275}" type="presOf" srcId="{39621736-239F-43B2-913D-216643BD7A6C}" destId="{C46DC49C-C7A4-4E9F-A7C6-76D9693925F8}" srcOrd="0" destOrd="0" presId="urn:microsoft.com/office/officeart/2005/8/layout/vList3"/>
    <dgm:cxn modelId="{73D222AB-5FC4-4927-9BAF-EEF6F4B51884}" type="presOf" srcId="{7239D0F3-F983-4437-9483-AEC74C1126DF}" destId="{FCE78B74-673D-4BEF-AFE5-C99BE118A392}" srcOrd="0" destOrd="0" presId="urn:microsoft.com/office/officeart/2005/8/layout/vList3"/>
    <dgm:cxn modelId="{2212BB28-1CE3-4DC6-8D4C-CE62F15ECB58}" srcId="{EBAC0C57-D560-4246-9A90-13E99AB133FA}" destId="{B85F0DF1-ED4A-4F31-9A07-9BD2287CE0B5}" srcOrd="0" destOrd="0" parTransId="{89AE8063-7797-4628-8577-A535654DAAF3}" sibTransId="{87C09F12-89B0-495E-AD0B-BB6AEFFF52AB}"/>
    <dgm:cxn modelId="{4073335F-7963-4D8D-87EC-82CADCD6FF92}" type="presOf" srcId="{C7AD1CEF-B2ED-4213-AA07-AEBC094096DD}" destId="{DEC9C9E2-F1DC-499D-9B86-E2ACA739C717}" srcOrd="0" destOrd="0" presId="urn:microsoft.com/office/officeart/2005/8/layout/vList3"/>
    <dgm:cxn modelId="{F89DB040-DA11-40D4-9774-A0BA2DAAA272}" srcId="{EBAC0C57-D560-4246-9A90-13E99AB133FA}" destId="{C7AD1CEF-B2ED-4213-AA07-AEBC094096DD}" srcOrd="2" destOrd="0" parTransId="{AB511AD6-DBCE-413D-AF10-A1DE958E45A7}" sibTransId="{10DD58BF-4B72-4D9B-84B2-747D8A37BF6C}"/>
    <dgm:cxn modelId="{B6D6DB54-14C2-48CE-A6B9-7F01E10C15EA}" type="presOf" srcId="{B85F0DF1-ED4A-4F31-9A07-9BD2287CE0B5}" destId="{D42D3181-FC03-4AAC-B37F-A5C7338DAF60}" srcOrd="0" destOrd="0" presId="urn:microsoft.com/office/officeart/2005/8/layout/vList3"/>
    <dgm:cxn modelId="{2DB3AD9C-D8D1-4F9B-A26B-97712827EAFF}" srcId="{EBAC0C57-D560-4246-9A90-13E99AB133FA}" destId="{39621736-239F-43B2-913D-216643BD7A6C}" srcOrd="1" destOrd="0" parTransId="{CA889B0F-EA74-4CF6-8B93-72702E643CD3}" sibTransId="{3F67632A-3EA1-4A0D-8956-07F024BCAAAC}"/>
    <dgm:cxn modelId="{43D258AB-A5E4-4115-9B19-A3F4ECEDCB73}" srcId="{EBAC0C57-D560-4246-9A90-13E99AB133FA}" destId="{7239D0F3-F983-4437-9483-AEC74C1126DF}" srcOrd="4" destOrd="0" parTransId="{46C096D1-23DE-43D6-B81F-D475AF9964CD}" sibTransId="{27BB0754-3793-4CEB-9D0A-FE1505EEB1CA}"/>
    <dgm:cxn modelId="{8F392421-A599-4EDA-9C2F-6056F2ABAB31}" type="presParOf" srcId="{CE3FFCF8-9078-46F4-86A6-F8E81AE457D1}" destId="{BA8B819C-966F-4593-A327-D1E702E44428}" srcOrd="0" destOrd="0" presId="urn:microsoft.com/office/officeart/2005/8/layout/vList3"/>
    <dgm:cxn modelId="{119F040C-6304-4B23-9FDC-92385CF83741}" type="presParOf" srcId="{BA8B819C-966F-4593-A327-D1E702E44428}" destId="{D4592AA2-B472-4728-B3DE-94F45A011456}" srcOrd="0" destOrd="0" presId="urn:microsoft.com/office/officeart/2005/8/layout/vList3"/>
    <dgm:cxn modelId="{F913F479-4A30-4633-9AFD-9ECBE61ABB09}" type="presParOf" srcId="{BA8B819C-966F-4593-A327-D1E702E44428}" destId="{D42D3181-FC03-4AAC-B37F-A5C7338DAF60}" srcOrd="1" destOrd="0" presId="urn:microsoft.com/office/officeart/2005/8/layout/vList3"/>
    <dgm:cxn modelId="{4C55DB8C-3B54-4BF7-99A9-762E2CC6A4DD}" type="presParOf" srcId="{CE3FFCF8-9078-46F4-86A6-F8E81AE457D1}" destId="{2B4B793F-9583-40BB-A313-B5E486B08856}" srcOrd="1" destOrd="0" presId="urn:microsoft.com/office/officeart/2005/8/layout/vList3"/>
    <dgm:cxn modelId="{965A35B9-3C30-4846-B405-6882126EB75D}" type="presParOf" srcId="{CE3FFCF8-9078-46F4-86A6-F8E81AE457D1}" destId="{5A6614D0-4C36-4AFA-AA1F-6F28037B1CA6}" srcOrd="2" destOrd="0" presId="urn:microsoft.com/office/officeart/2005/8/layout/vList3"/>
    <dgm:cxn modelId="{12C72CBB-CF01-4364-AED7-2448FB50FA3D}" type="presParOf" srcId="{5A6614D0-4C36-4AFA-AA1F-6F28037B1CA6}" destId="{A6741949-9CF8-4CC9-85BB-E0F4031F3F91}" srcOrd="0" destOrd="0" presId="urn:microsoft.com/office/officeart/2005/8/layout/vList3"/>
    <dgm:cxn modelId="{B1A60793-1422-4A37-ABCE-15CE06E2038F}" type="presParOf" srcId="{5A6614D0-4C36-4AFA-AA1F-6F28037B1CA6}" destId="{C46DC49C-C7A4-4E9F-A7C6-76D9693925F8}" srcOrd="1" destOrd="0" presId="urn:microsoft.com/office/officeart/2005/8/layout/vList3"/>
    <dgm:cxn modelId="{FF5BC9DD-15ED-49EF-B599-3F282456B5FA}" type="presParOf" srcId="{CE3FFCF8-9078-46F4-86A6-F8E81AE457D1}" destId="{FDF2617C-2A49-406E-B357-00AF870FBEE9}" srcOrd="3" destOrd="0" presId="urn:microsoft.com/office/officeart/2005/8/layout/vList3"/>
    <dgm:cxn modelId="{0BF50680-1CF2-4909-9890-F80DE37377B4}" type="presParOf" srcId="{CE3FFCF8-9078-46F4-86A6-F8E81AE457D1}" destId="{CDE7A6C5-C4C8-472A-BF89-18A4BD83C675}" srcOrd="4" destOrd="0" presId="urn:microsoft.com/office/officeart/2005/8/layout/vList3"/>
    <dgm:cxn modelId="{86AA32A4-3290-4509-871E-7B11C3990B45}" type="presParOf" srcId="{CDE7A6C5-C4C8-472A-BF89-18A4BD83C675}" destId="{064F1148-FA40-4073-A634-EF0A72AD387E}" srcOrd="0" destOrd="0" presId="urn:microsoft.com/office/officeart/2005/8/layout/vList3"/>
    <dgm:cxn modelId="{B72542D6-7D1D-4B5C-8219-F6B0E9B39084}" type="presParOf" srcId="{CDE7A6C5-C4C8-472A-BF89-18A4BD83C675}" destId="{DEC9C9E2-F1DC-499D-9B86-E2ACA739C717}" srcOrd="1" destOrd="0" presId="urn:microsoft.com/office/officeart/2005/8/layout/vList3"/>
    <dgm:cxn modelId="{8BD06C47-423B-40A1-97A7-BEC6EC3C46A4}" type="presParOf" srcId="{CE3FFCF8-9078-46F4-86A6-F8E81AE457D1}" destId="{F3B6D100-3129-4E9B-B8B8-154A63D9856D}" srcOrd="5" destOrd="0" presId="urn:microsoft.com/office/officeart/2005/8/layout/vList3"/>
    <dgm:cxn modelId="{8DEC0075-D6B4-4919-BAD4-27A8C4AEB838}" type="presParOf" srcId="{CE3FFCF8-9078-46F4-86A6-F8E81AE457D1}" destId="{0255A222-7644-40B9-BFCE-8D990EF3280A}" srcOrd="6" destOrd="0" presId="urn:microsoft.com/office/officeart/2005/8/layout/vList3"/>
    <dgm:cxn modelId="{834688BE-28BA-4CD6-B093-B3F79FFDC0AE}" type="presParOf" srcId="{0255A222-7644-40B9-BFCE-8D990EF3280A}" destId="{7B3C6937-53D7-402F-BC03-1C4330CD3F00}" srcOrd="0" destOrd="0" presId="urn:microsoft.com/office/officeart/2005/8/layout/vList3"/>
    <dgm:cxn modelId="{E19720EA-5318-472B-93DE-72A22B49AAC2}" type="presParOf" srcId="{0255A222-7644-40B9-BFCE-8D990EF3280A}" destId="{08A13684-34E8-4B0C-BDA3-92AE6AAD143E}" srcOrd="1" destOrd="0" presId="urn:microsoft.com/office/officeart/2005/8/layout/vList3"/>
    <dgm:cxn modelId="{3D3AF1FE-AB35-41D0-A12A-508A704A5B7D}" type="presParOf" srcId="{CE3FFCF8-9078-46F4-86A6-F8E81AE457D1}" destId="{9FF313BC-250A-4BFA-80C8-5EDA6BB6D1FB}" srcOrd="7" destOrd="0" presId="urn:microsoft.com/office/officeart/2005/8/layout/vList3"/>
    <dgm:cxn modelId="{91BED341-1EAC-4F65-BF2B-D9DF53A18600}" type="presParOf" srcId="{CE3FFCF8-9078-46F4-86A6-F8E81AE457D1}" destId="{C1885161-B043-4C8D-830F-112B208EE3C6}" srcOrd="8" destOrd="0" presId="urn:microsoft.com/office/officeart/2005/8/layout/vList3"/>
    <dgm:cxn modelId="{09040D34-F6B3-4E06-8D87-625CA5A4407F}" type="presParOf" srcId="{C1885161-B043-4C8D-830F-112B208EE3C6}" destId="{B2E5F0C8-D16A-4B9C-B949-7AC632DC951B}" srcOrd="0" destOrd="0" presId="urn:microsoft.com/office/officeart/2005/8/layout/vList3"/>
    <dgm:cxn modelId="{25EA06E1-956E-47F4-B050-6769222BF004}" type="presParOf" srcId="{C1885161-B043-4C8D-830F-112B208EE3C6}" destId="{FCE78B74-673D-4BEF-AFE5-C99BE118A39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F84998-22FE-4CFF-AC6D-7CFFAAD238FD}"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sv-SE"/>
        </a:p>
      </dgm:t>
    </dgm:pt>
    <dgm:pt modelId="{39E42E0E-98EF-4D8A-8DF4-37DEACCCA8A7}">
      <dgm:prSet phldrT="[Text]" custT="1"/>
      <dgm:spPr/>
      <dgm:t>
        <a:bodyPr/>
        <a:lstStyle/>
        <a:p>
          <a:r>
            <a:rPr lang="sv-SE" sz="1300" b="1" dirty="0" smtClean="0"/>
            <a:t>Näringslivsprogram</a:t>
          </a:r>
          <a:r>
            <a:rPr lang="sv-SE" sz="1300" dirty="0" smtClean="0"/>
            <a:t> </a:t>
          </a:r>
          <a:r>
            <a:rPr lang="sv-SE" sz="1200" dirty="0" smtClean="0"/>
            <a:t/>
          </a:r>
          <a:br>
            <a:rPr lang="sv-SE" sz="1200" dirty="0" smtClean="0"/>
          </a:br>
          <a:r>
            <a:rPr lang="sv-SE" sz="1200" dirty="0" smtClean="0"/>
            <a:t>– för näringslivets  förutsättningar och innovation</a:t>
          </a:r>
          <a:endParaRPr lang="sv-SE" sz="1200" dirty="0"/>
        </a:p>
      </dgm:t>
    </dgm:pt>
    <dgm:pt modelId="{A18FEEFA-6590-44B3-91FE-761351DD131B}" type="parTrans" cxnId="{7F92FA5D-57C7-4779-A3F8-C577E8ECF77C}">
      <dgm:prSet/>
      <dgm:spPr/>
      <dgm:t>
        <a:bodyPr/>
        <a:lstStyle/>
        <a:p>
          <a:endParaRPr lang="sv-SE"/>
        </a:p>
      </dgm:t>
    </dgm:pt>
    <dgm:pt modelId="{237889F5-A027-4496-99CC-19D909824B87}" type="sibTrans" cxnId="{7F92FA5D-57C7-4779-A3F8-C577E8ECF77C}">
      <dgm:prSet/>
      <dgm:spPr/>
      <dgm:t>
        <a:bodyPr/>
        <a:lstStyle/>
        <a:p>
          <a:endParaRPr lang="sv-SE"/>
        </a:p>
      </dgm:t>
    </dgm:pt>
    <dgm:pt modelId="{6AAEF9CB-6A1E-479D-A49F-9768CF68A728}">
      <dgm:prSet phldrT="[Text]" phldr="1"/>
      <dgm:spPr/>
      <dgm:t>
        <a:bodyPr/>
        <a:lstStyle/>
        <a:p>
          <a:endParaRPr lang="sv-SE"/>
        </a:p>
      </dgm:t>
    </dgm:pt>
    <dgm:pt modelId="{C41FC8E0-177E-45AE-8FF4-471B6C80D196}" type="parTrans" cxnId="{56DB6661-48D9-43F9-88C9-A50C2486776F}">
      <dgm:prSet/>
      <dgm:spPr/>
      <dgm:t>
        <a:bodyPr/>
        <a:lstStyle/>
        <a:p>
          <a:endParaRPr lang="sv-SE"/>
        </a:p>
      </dgm:t>
    </dgm:pt>
    <dgm:pt modelId="{99DB5E26-5194-4F8E-9C35-B9581614A985}" type="sibTrans" cxnId="{56DB6661-48D9-43F9-88C9-A50C2486776F}">
      <dgm:prSet/>
      <dgm:spPr/>
      <dgm:t>
        <a:bodyPr/>
        <a:lstStyle/>
        <a:p>
          <a:endParaRPr lang="sv-SE"/>
        </a:p>
      </dgm:t>
    </dgm:pt>
    <dgm:pt modelId="{3B958619-EEF6-450D-8153-9E7747AEBA8E}">
      <dgm:prSet phldrT="[Text]" custT="1"/>
      <dgm:spPr/>
      <dgm:t>
        <a:bodyPr/>
        <a:lstStyle/>
        <a:p>
          <a:r>
            <a:rPr lang="sv-SE" sz="1300" b="1" dirty="0" smtClean="0"/>
            <a:t>Klimat, energi och miljöprogram</a:t>
          </a:r>
          <a:endParaRPr lang="sv-SE" sz="1300" b="1" dirty="0"/>
        </a:p>
      </dgm:t>
    </dgm:pt>
    <dgm:pt modelId="{8F6CBCF2-6684-4922-BA2A-7253451D660B}" type="parTrans" cxnId="{6AC28593-B17F-4678-8AAE-DDFF3A21851B}">
      <dgm:prSet/>
      <dgm:spPr/>
      <dgm:t>
        <a:bodyPr/>
        <a:lstStyle/>
        <a:p>
          <a:endParaRPr lang="sv-SE"/>
        </a:p>
      </dgm:t>
    </dgm:pt>
    <dgm:pt modelId="{2DD60296-A915-4747-A0A1-57BB0191DA2E}" type="sibTrans" cxnId="{6AC28593-B17F-4678-8AAE-DDFF3A21851B}">
      <dgm:prSet/>
      <dgm:spPr/>
      <dgm:t>
        <a:bodyPr/>
        <a:lstStyle/>
        <a:p>
          <a:endParaRPr lang="sv-SE"/>
        </a:p>
      </dgm:t>
    </dgm:pt>
    <dgm:pt modelId="{C5832253-86FA-42C9-8D9B-40E7F220404E}">
      <dgm:prSet phldrT="[Text]" phldr="1"/>
      <dgm:spPr/>
      <dgm:t>
        <a:bodyPr/>
        <a:lstStyle/>
        <a:p>
          <a:endParaRPr lang="sv-SE"/>
        </a:p>
      </dgm:t>
    </dgm:pt>
    <dgm:pt modelId="{94316C2F-B23B-430A-8A5B-A8F633CE182A}" type="parTrans" cxnId="{20882823-8DCE-4F04-8056-CD7C237924EE}">
      <dgm:prSet/>
      <dgm:spPr/>
      <dgm:t>
        <a:bodyPr/>
        <a:lstStyle/>
        <a:p>
          <a:endParaRPr lang="sv-SE"/>
        </a:p>
      </dgm:t>
    </dgm:pt>
    <dgm:pt modelId="{41884B9D-8228-4617-B179-DAB2BCD20D2A}" type="sibTrans" cxnId="{20882823-8DCE-4F04-8056-CD7C237924EE}">
      <dgm:prSet/>
      <dgm:spPr/>
      <dgm:t>
        <a:bodyPr/>
        <a:lstStyle/>
        <a:p>
          <a:endParaRPr lang="sv-SE"/>
        </a:p>
      </dgm:t>
    </dgm:pt>
    <dgm:pt modelId="{AC45D40E-F7E8-443F-96D9-5B831A5EB74A}">
      <dgm:prSet phldrT="[Text]" custT="1"/>
      <dgm:spPr/>
      <dgm:t>
        <a:bodyPr/>
        <a:lstStyle/>
        <a:p>
          <a:r>
            <a:rPr lang="sv-SE" sz="1300" b="1" dirty="0" smtClean="0"/>
            <a:t>Program för social välfärd</a:t>
          </a:r>
          <a:endParaRPr lang="sv-SE" sz="1300" b="1" dirty="0"/>
        </a:p>
      </dgm:t>
    </dgm:pt>
    <dgm:pt modelId="{16F16DD8-351D-4A51-A946-A6CA8C6A2222}" type="parTrans" cxnId="{FDFBAB98-C3D9-433F-914D-DB0571E5D43B}">
      <dgm:prSet/>
      <dgm:spPr/>
      <dgm:t>
        <a:bodyPr/>
        <a:lstStyle/>
        <a:p>
          <a:endParaRPr lang="sv-SE"/>
        </a:p>
      </dgm:t>
    </dgm:pt>
    <dgm:pt modelId="{1EBB3793-CD3C-424D-AB34-E5D9BDC8778C}" type="sibTrans" cxnId="{FDFBAB98-C3D9-433F-914D-DB0571E5D43B}">
      <dgm:prSet/>
      <dgm:spPr/>
      <dgm:t>
        <a:bodyPr/>
        <a:lstStyle/>
        <a:p>
          <a:endParaRPr lang="sv-SE"/>
        </a:p>
      </dgm:t>
    </dgm:pt>
    <dgm:pt modelId="{126AC835-61DB-469B-9D52-A6F9C3E09E00}">
      <dgm:prSet phldrT="[Text]" phldr="1"/>
      <dgm:spPr/>
      <dgm:t>
        <a:bodyPr/>
        <a:lstStyle/>
        <a:p>
          <a:endParaRPr lang="sv-SE" dirty="0"/>
        </a:p>
      </dgm:t>
    </dgm:pt>
    <dgm:pt modelId="{5B25502B-773D-496B-9CAB-06A50EAB5458}" type="sibTrans" cxnId="{4BB28575-7645-46BF-8E2C-5BFD900DE60B}">
      <dgm:prSet/>
      <dgm:spPr/>
      <dgm:t>
        <a:bodyPr/>
        <a:lstStyle/>
        <a:p>
          <a:endParaRPr lang="sv-SE"/>
        </a:p>
      </dgm:t>
    </dgm:pt>
    <dgm:pt modelId="{A67CA23A-D7E4-4D20-869E-84BAFB246C09}" type="parTrans" cxnId="{4BB28575-7645-46BF-8E2C-5BFD900DE60B}">
      <dgm:prSet/>
      <dgm:spPr/>
      <dgm:t>
        <a:bodyPr/>
        <a:lstStyle/>
        <a:p>
          <a:endParaRPr lang="sv-SE"/>
        </a:p>
      </dgm:t>
    </dgm:pt>
    <dgm:pt modelId="{5DB745B4-B768-47F7-8848-3502C9A51502}" type="pres">
      <dgm:prSet presAssocID="{0EF84998-22FE-4CFF-AC6D-7CFFAAD238FD}" presName="linearFlow" presStyleCnt="0">
        <dgm:presLayoutVars>
          <dgm:dir/>
          <dgm:animLvl val="lvl"/>
          <dgm:resizeHandles/>
        </dgm:presLayoutVars>
      </dgm:prSet>
      <dgm:spPr/>
      <dgm:t>
        <a:bodyPr/>
        <a:lstStyle/>
        <a:p>
          <a:endParaRPr lang="sv-SE"/>
        </a:p>
      </dgm:t>
    </dgm:pt>
    <dgm:pt modelId="{BF9FF1B5-0712-45DD-A27E-EDBF46910254}" type="pres">
      <dgm:prSet presAssocID="{126AC835-61DB-469B-9D52-A6F9C3E09E00}" presName="compositeNode" presStyleCnt="0">
        <dgm:presLayoutVars>
          <dgm:bulletEnabled val="1"/>
        </dgm:presLayoutVars>
      </dgm:prSet>
      <dgm:spPr/>
    </dgm:pt>
    <dgm:pt modelId="{06482728-31B9-4DDA-8E74-B0E58674A09C}" type="pres">
      <dgm:prSet presAssocID="{126AC835-61DB-469B-9D52-A6F9C3E09E00}"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sv-SE"/>
        </a:p>
      </dgm:t>
    </dgm:pt>
    <dgm:pt modelId="{440EB8D7-50E9-4224-932A-409B060B80BE}" type="pres">
      <dgm:prSet presAssocID="{126AC835-61DB-469B-9D52-A6F9C3E09E00}" presName="childNode" presStyleLbl="node1" presStyleIdx="0" presStyleCnt="3">
        <dgm:presLayoutVars>
          <dgm:bulletEnabled val="1"/>
        </dgm:presLayoutVars>
      </dgm:prSet>
      <dgm:spPr/>
      <dgm:t>
        <a:bodyPr/>
        <a:lstStyle/>
        <a:p>
          <a:endParaRPr lang="sv-SE"/>
        </a:p>
      </dgm:t>
    </dgm:pt>
    <dgm:pt modelId="{5B04F5C5-D7DE-48C9-B24C-00EF2FE91650}" type="pres">
      <dgm:prSet presAssocID="{126AC835-61DB-469B-9D52-A6F9C3E09E00}" presName="parentNode" presStyleLbl="revTx" presStyleIdx="0" presStyleCnt="3">
        <dgm:presLayoutVars>
          <dgm:chMax val="0"/>
          <dgm:bulletEnabled val="1"/>
        </dgm:presLayoutVars>
      </dgm:prSet>
      <dgm:spPr/>
      <dgm:t>
        <a:bodyPr/>
        <a:lstStyle/>
        <a:p>
          <a:endParaRPr lang="sv-SE"/>
        </a:p>
      </dgm:t>
    </dgm:pt>
    <dgm:pt modelId="{42885559-6E3B-48C3-8D5B-F8DD12076141}" type="pres">
      <dgm:prSet presAssocID="{5B25502B-773D-496B-9CAB-06A50EAB5458}" presName="sibTrans" presStyleCnt="0"/>
      <dgm:spPr/>
    </dgm:pt>
    <dgm:pt modelId="{92D68947-72F9-4C49-A6C7-B702461A8360}" type="pres">
      <dgm:prSet presAssocID="{6AAEF9CB-6A1E-479D-A49F-9768CF68A728}" presName="compositeNode" presStyleCnt="0">
        <dgm:presLayoutVars>
          <dgm:bulletEnabled val="1"/>
        </dgm:presLayoutVars>
      </dgm:prSet>
      <dgm:spPr/>
    </dgm:pt>
    <dgm:pt modelId="{85CF1482-92EA-47DE-8A80-2B33655F4736}" type="pres">
      <dgm:prSet presAssocID="{6AAEF9CB-6A1E-479D-A49F-9768CF68A728}"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sv-SE"/>
        </a:p>
      </dgm:t>
    </dgm:pt>
    <dgm:pt modelId="{D85B1297-C908-4476-A788-6A31F57D6D73}" type="pres">
      <dgm:prSet presAssocID="{6AAEF9CB-6A1E-479D-A49F-9768CF68A728}" presName="childNode" presStyleLbl="node1" presStyleIdx="1" presStyleCnt="3">
        <dgm:presLayoutVars>
          <dgm:bulletEnabled val="1"/>
        </dgm:presLayoutVars>
      </dgm:prSet>
      <dgm:spPr/>
      <dgm:t>
        <a:bodyPr/>
        <a:lstStyle/>
        <a:p>
          <a:endParaRPr lang="sv-SE"/>
        </a:p>
      </dgm:t>
    </dgm:pt>
    <dgm:pt modelId="{554F76C7-3B9D-476F-A2D9-A6C4E87BFD60}" type="pres">
      <dgm:prSet presAssocID="{6AAEF9CB-6A1E-479D-A49F-9768CF68A728}" presName="parentNode" presStyleLbl="revTx" presStyleIdx="1" presStyleCnt="3">
        <dgm:presLayoutVars>
          <dgm:chMax val="0"/>
          <dgm:bulletEnabled val="1"/>
        </dgm:presLayoutVars>
      </dgm:prSet>
      <dgm:spPr/>
      <dgm:t>
        <a:bodyPr/>
        <a:lstStyle/>
        <a:p>
          <a:endParaRPr lang="sv-SE"/>
        </a:p>
      </dgm:t>
    </dgm:pt>
    <dgm:pt modelId="{B7A9DFD7-6011-4BB4-A618-053EC74D9AC9}" type="pres">
      <dgm:prSet presAssocID="{99DB5E26-5194-4F8E-9C35-B9581614A985}" presName="sibTrans" presStyleCnt="0"/>
      <dgm:spPr/>
    </dgm:pt>
    <dgm:pt modelId="{B8B9A950-7A04-4ED9-A677-A500AB56CA11}" type="pres">
      <dgm:prSet presAssocID="{C5832253-86FA-42C9-8D9B-40E7F220404E}" presName="compositeNode" presStyleCnt="0">
        <dgm:presLayoutVars>
          <dgm:bulletEnabled val="1"/>
        </dgm:presLayoutVars>
      </dgm:prSet>
      <dgm:spPr/>
    </dgm:pt>
    <dgm:pt modelId="{C89CDAD1-5294-4688-89FB-1F85991B2F8E}" type="pres">
      <dgm:prSet presAssocID="{C5832253-86FA-42C9-8D9B-40E7F220404E}"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sv-SE"/>
        </a:p>
      </dgm:t>
    </dgm:pt>
    <dgm:pt modelId="{13863098-AE0B-464A-AC65-8BA4973EEBFF}" type="pres">
      <dgm:prSet presAssocID="{C5832253-86FA-42C9-8D9B-40E7F220404E}" presName="childNode" presStyleLbl="node1" presStyleIdx="2" presStyleCnt="3">
        <dgm:presLayoutVars>
          <dgm:bulletEnabled val="1"/>
        </dgm:presLayoutVars>
      </dgm:prSet>
      <dgm:spPr/>
      <dgm:t>
        <a:bodyPr/>
        <a:lstStyle/>
        <a:p>
          <a:endParaRPr lang="sv-SE"/>
        </a:p>
      </dgm:t>
    </dgm:pt>
    <dgm:pt modelId="{C9484DCF-68EF-4D8E-B4EB-D9E45412EE70}" type="pres">
      <dgm:prSet presAssocID="{C5832253-86FA-42C9-8D9B-40E7F220404E}" presName="parentNode" presStyleLbl="revTx" presStyleIdx="2" presStyleCnt="3">
        <dgm:presLayoutVars>
          <dgm:chMax val="0"/>
          <dgm:bulletEnabled val="1"/>
        </dgm:presLayoutVars>
      </dgm:prSet>
      <dgm:spPr/>
      <dgm:t>
        <a:bodyPr/>
        <a:lstStyle/>
        <a:p>
          <a:endParaRPr lang="sv-SE"/>
        </a:p>
      </dgm:t>
    </dgm:pt>
  </dgm:ptLst>
  <dgm:cxnLst>
    <dgm:cxn modelId="{4BB28575-7645-46BF-8E2C-5BFD900DE60B}" srcId="{0EF84998-22FE-4CFF-AC6D-7CFFAAD238FD}" destId="{126AC835-61DB-469B-9D52-A6F9C3E09E00}" srcOrd="0" destOrd="0" parTransId="{A67CA23A-D7E4-4D20-869E-84BAFB246C09}" sibTransId="{5B25502B-773D-496B-9CAB-06A50EAB5458}"/>
    <dgm:cxn modelId="{45DECB11-B493-4BBF-A7F7-63453434B282}" type="presOf" srcId="{3B958619-EEF6-450D-8153-9E7747AEBA8E}" destId="{D85B1297-C908-4476-A788-6A31F57D6D73}" srcOrd="0" destOrd="0" presId="urn:microsoft.com/office/officeart/2005/8/layout/hList2"/>
    <dgm:cxn modelId="{807027AE-7BC5-4553-B002-F9EBE6609DD9}" type="presOf" srcId="{C5832253-86FA-42C9-8D9B-40E7F220404E}" destId="{C9484DCF-68EF-4D8E-B4EB-D9E45412EE70}" srcOrd="0" destOrd="0" presId="urn:microsoft.com/office/officeart/2005/8/layout/hList2"/>
    <dgm:cxn modelId="{5D6E9C2C-CB46-4AC8-ABD9-E4EC5C1753E4}" type="presOf" srcId="{126AC835-61DB-469B-9D52-A6F9C3E09E00}" destId="{5B04F5C5-D7DE-48C9-B24C-00EF2FE91650}" srcOrd="0" destOrd="0" presId="urn:microsoft.com/office/officeart/2005/8/layout/hList2"/>
    <dgm:cxn modelId="{6593FA7B-2E0D-4CE5-A983-CAA89B8CC20D}" type="presOf" srcId="{39E42E0E-98EF-4D8A-8DF4-37DEACCCA8A7}" destId="{440EB8D7-50E9-4224-932A-409B060B80BE}" srcOrd="0" destOrd="0" presId="urn:microsoft.com/office/officeart/2005/8/layout/hList2"/>
    <dgm:cxn modelId="{56DB6661-48D9-43F9-88C9-A50C2486776F}" srcId="{0EF84998-22FE-4CFF-AC6D-7CFFAAD238FD}" destId="{6AAEF9CB-6A1E-479D-A49F-9768CF68A728}" srcOrd="1" destOrd="0" parTransId="{C41FC8E0-177E-45AE-8FF4-471B6C80D196}" sibTransId="{99DB5E26-5194-4F8E-9C35-B9581614A985}"/>
    <dgm:cxn modelId="{BB35BB14-064E-43EF-A963-2B776D383266}" type="presOf" srcId="{AC45D40E-F7E8-443F-96D9-5B831A5EB74A}" destId="{13863098-AE0B-464A-AC65-8BA4973EEBFF}" srcOrd="0" destOrd="0" presId="urn:microsoft.com/office/officeart/2005/8/layout/hList2"/>
    <dgm:cxn modelId="{FDFBAB98-C3D9-433F-914D-DB0571E5D43B}" srcId="{C5832253-86FA-42C9-8D9B-40E7F220404E}" destId="{AC45D40E-F7E8-443F-96D9-5B831A5EB74A}" srcOrd="0" destOrd="0" parTransId="{16F16DD8-351D-4A51-A946-A6CA8C6A2222}" sibTransId="{1EBB3793-CD3C-424D-AB34-E5D9BDC8778C}"/>
    <dgm:cxn modelId="{20882823-8DCE-4F04-8056-CD7C237924EE}" srcId="{0EF84998-22FE-4CFF-AC6D-7CFFAAD238FD}" destId="{C5832253-86FA-42C9-8D9B-40E7F220404E}" srcOrd="2" destOrd="0" parTransId="{94316C2F-B23B-430A-8A5B-A8F633CE182A}" sibTransId="{41884B9D-8228-4617-B179-DAB2BCD20D2A}"/>
    <dgm:cxn modelId="{B52B31FE-85B6-46B2-9028-F98A5067DAFD}" type="presOf" srcId="{6AAEF9CB-6A1E-479D-A49F-9768CF68A728}" destId="{554F76C7-3B9D-476F-A2D9-A6C4E87BFD60}" srcOrd="0" destOrd="0" presId="urn:microsoft.com/office/officeart/2005/8/layout/hList2"/>
    <dgm:cxn modelId="{7F92FA5D-57C7-4779-A3F8-C577E8ECF77C}" srcId="{126AC835-61DB-469B-9D52-A6F9C3E09E00}" destId="{39E42E0E-98EF-4D8A-8DF4-37DEACCCA8A7}" srcOrd="0" destOrd="0" parTransId="{A18FEEFA-6590-44B3-91FE-761351DD131B}" sibTransId="{237889F5-A027-4496-99CC-19D909824B87}"/>
    <dgm:cxn modelId="{6AC28593-B17F-4678-8AAE-DDFF3A21851B}" srcId="{6AAEF9CB-6A1E-479D-A49F-9768CF68A728}" destId="{3B958619-EEF6-450D-8153-9E7747AEBA8E}" srcOrd="0" destOrd="0" parTransId="{8F6CBCF2-6684-4922-BA2A-7253451D660B}" sibTransId="{2DD60296-A915-4747-A0A1-57BB0191DA2E}"/>
    <dgm:cxn modelId="{8AFBE441-FD32-4D9E-A874-99F50E16E9DC}" type="presOf" srcId="{0EF84998-22FE-4CFF-AC6D-7CFFAAD238FD}" destId="{5DB745B4-B768-47F7-8848-3502C9A51502}" srcOrd="0" destOrd="0" presId="urn:microsoft.com/office/officeart/2005/8/layout/hList2"/>
    <dgm:cxn modelId="{BF1633E1-AB6E-4BEB-B264-19C6221DEB01}" type="presParOf" srcId="{5DB745B4-B768-47F7-8848-3502C9A51502}" destId="{BF9FF1B5-0712-45DD-A27E-EDBF46910254}" srcOrd="0" destOrd="0" presId="urn:microsoft.com/office/officeart/2005/8/layout/hList2"/>
    <dgm:cxn modelId="{87906025-08C2-4ACC-B3B7-7F63A3D57CF8}" type="presParOf" srcId="{BF9FF1B5-0712-45DD-A27E-EDBF46910254}" destId="{06482728-31B9-4DDA-8E74-B0E58674A09C}" srcOrd="0" destOrd="0" presId="urn:microsoft.com/office/officeart/2005/8/layout/hList2"/>
    <dgm:cxn modelId="{B74D746B-C4AC-4AA0-B12D-18CF439084E4}" type="presParOf" srcId="{BF9FF1B5-0712-45DD-A27E-EDBF46910254}" destId="{440EB8D7-50E9-4224-932A-409B060B80BE}" srcOrd="1" destOrd="0" presId="urn:microsoft.com/office/officeart/2005/8/layout/hList2"/>
    <dgm:cxn modelId="{1C5DC5D5-178A-43B8-887E-1AC068C59618}" type="presParOf" srcId="{BF9FF1B5-0712-45DD-A27E-EDBF46910254}" destId="{5B04F5C5-D7DE-48C9-B24C-00EF2FE91650}" srcOrd="2" destOrd="0" presId="urn:microsoft.com/office/officeart/2005/8/layout/hList2"/>
    <dgm:cxn modelId="{0E6FD868-C193-43A1-B532-BCF4AB81DC08}" type="presParOf" srcId="{5DB745B4-B768-47F7-8848-3502C9A51502}" destId="{42885559-6E3B-48C3-8D5B-F8DD12076141}" srcOrd="1" destOrd="0" presId="urn:microsoft.com/office/officeart/2005/8/layout/hList2"/>
    <dgm:cxn modelId="{8672E795-D044-44FF-B50F-ECB8A1301B52}" type="presParOf" srcId="{5DB745B4-B768-47F7-8848-3502C9A51502}" destId="{92D68947-72F9-4C49-A6C7-B702461A8360}" srcOrd="2" destOrd="0" presId="urn:microsoft.com/office/officeart/2005/8/layout/hList2"/>
    <dgm:cxn modelId="{40C47036-5225-463F-B0B7-ABC7838731B6}" type="presParOf" srcId="{92D68947-72F9-4C49-A6C7-B702461A8360}" destId="{85CF1482-92EA-47DE-8A80-2B33655F4736}" srcOrd="0" destOrd="0" presId="urn:microsoft.com/office/officeart/2005/8/layout/hList2"/>
    <dgm:cxn modelId="{931C3DA4-D8B5-4453-87E0-79F145B83A97}" type="presParOf" srcId="{92D68947-72F9-4C49-A6C7-B702461A8360}" destId="{D85B1297-C908-4476-A788-6A31F57D6D73}" srcOrd="1" destOrd="0" presId="urn:microsoft.com/office/officeart/2005/8/layout/hList2"/>
    <dgm:cxn modelId="{ACEB078D-5E2D-451A-9B88-9223E049746F}" type="presParOf" srcId="{92D68947-72F9-4C49-A6C7-B702461A8360}" destId="{554F76C7-3B9D-476F-A2D9-A6C4E87BFD60}" srcOrd="2" destOrd="0" presId="urn:microsoft.com/office/officeart/2005/8/layout/hList2"/>
    <dgm:cxn modelId="{4BDB904A-F0C6-4DB0-85FD-A48B8ECEFE76}" type="presParOf" srcId="{5DB745B4-B768-47F7-8848-3502C9A51502}" destId="{B7A9DFD7-6011-4BB4-A618-053EC74D9AC9}" srcOrd="3" destOrd="0" presId="urn:microsoft.com/office/officeart/2005/8/layout/hList2"/>
    <dgm:cxn modelId="{5CA0F102-5DB6-40EF-8604-B8DA5112F3D3}" type="presParOf" srcId="{5DB745B4-B768-47F7-8848-3502C9A51502}" destId="{B8B9A950-7A04-4ED9-A677-A500AB56CA11}" srcOrd="4" destOrd="0" presId="urn:microsoft.com/office/officeart/2005/8/layout/hList2"/>
    <dgm:cxn modelId="{060488E8-F8D1-4D71-A618-435AD90E3FF0}" type="presParOf" srcId="{B8B9A950-7A04-4ED9-A677-A500AB56CA11}" destId="{C89CDAD1-5294-4688-89FB-1F85991B2F8E}" srcOrd="0" destOrd="0" presId="urn:microsoft.com/office/officeart/2005/8/layout/hList2"/>
    <dgm:cxn modelId="{2E0B333B-D407-4634-AA88-E36C84EA3A59}" type="presParOf" srcId="{B8B9A950-7A04-4ED9-A677-A500AB56CA11}" destId="{13863098-AE0B-464A-AC65-8BA4973EEBFF}" srcOrd="1" destOrd="0" presId="urn:microsoft.com/office/officeart/2005/8/layout/hList2"/>
    <dgm:cxn modelId="{954FA49C-42B6-45EC-A99E-E635BD56B262}" type="presParOf" srcId="{B8B9A950-7A04-4ED9-A677-A500AB56CA11}" destId="{C9484DCF-68EF-4D8E-B4EB-D9E45412EE70}"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D3181-FC03-4AAC-B37F-A5C7338DAF60}">
      <dsp:nvSpPr>
        <dsp:cNvPr id="0" name=""/>
        <dsp:cNvSpPr/>
      </dsp:nvSpPr>
      <dsp:spPr>
        <a:xfrm rot="10800000">
          <a:off x="1547754" y="2935"/>
          <a:ext cx="5410398" cy="7399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294" tIns="45720" rIns="85344"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v-SE" sz="1200" b="1" kern="1200" dirty="0" smtClean="0"/>
            <a:t>Klimat, energi och miljö</a:t>
          </a:r>
        </a:p>
        <a:p>
          <a:pPr marL="0" marR="0" lvl="0" indent="0" algn="ctr" defTabSz="914400" eaLnBrk="1" fontAlgn="auto" latinLnBrk="0" hangingPunct="1">
            <a:lnSpc>
              <a:spcPct val="100000"/>
            </a:lnSpc>
            <a:spcBef>
              <a:spcPct val="0"/>
            </a:spcBef>
            <a:spcAft>
              <a:spcPts val="0"/>
            </a:spcAft>
            <a:buClrTx/>
            <a:buSzTx/>
            <a:buFontTx/>
            <a:buNone/>
            <a:tabLst/>
            <a:defRPr/>
          </a:pPr>
          <a:r>
            <a:rPr lang="sv-SE" sz="1000" kern="1200" dirty="0" smtClean="0"/>
            <a:t>Klimatförändringar, klimat- och energiomställning, miljöpåverkan och vattenförsörjning</a:t>
          </a:r>
        </a:p>
        <a:p>
          <a:pPr lvl="0" algn="ctr" defTabSz="488950">
            <a:lnSpc>
              <a:spcPct val="90000"/>
            </a:lnSpc>
            <a:spcBef>
              <a:spcPct val="0"/>
            </a:spcBef>
            <a:spcAft>
              <a:spcPct val="35000"/>
            </a:spcAft>
          </a:pPr>
          <a:endParaRPr lang="sv-SE" sz="1000" kern="1200" dirty="0"/>
        </a:p>
      </dsp:txBody>
      <dsp:txXfrm rot="10800000">
        <a:off x="1732739" y="2935"/>
        <a:ext cx="5225413" cy="739941"/>
      </dsp:txXfrm>
    </dsp:sp>
    <dsp:sp modelId="{D4592AA2-B472-4728-B3DE-94F45A011456}">
      <dsp:nvSpPr>
        <dsp:cNvPr id="0" name=""/>
        <dsp:cNvSpPr/>
      </dsp:nvSpPr>
      <dsp:spPr>
        <a:xfrm>
          <a:off x="1177784" y="2935"/>
          <a:ext cx="739941" cy="7399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6DC49C-C7A4-4E9F-A7C6-76D9693925F8}">
      <dsp:nvSpPr>
        <dsp:cNvPr id="0" name=""/>
        <dsp:cNvSpPr/>
      </dsp:nvSpPr>
      <dsp:spPr>
        <a:xfrm rot="10800000">
          <a:off x="1547754" y="963755"/>
          <a:ext cx="5410398" cy="7399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294" tIns="45720" rIns="85344" bIns="45720" numCol="1" spcCol="1270" anchor="ctr" anchorCtr="0">
          <a:noAutofit/>
        </a:bodyPr>
        <a:lstStyle/>
        <a:p>
          <a:pPr lvl="0" algn="ctr" defTabSz="533400">
            <a:lnSpc>
              <a:spcPct val="90000"/>
            </a:lnSpc>
            <a:spcBef>
              <a:spcPct val="0"/>
            </a:spcBef>
            <a:spcAft>
              <a:spcPct val="35000"/>
            </a:spcAft>
          </a:pPr>
          <a:r>
            <a:rPr lang="sv-SE" sz="1200" b="1" kern="1200" dirty="0" smtClean="0"/>
            <a:t>Social sammanhållning</a:t>
          </a:r>
        </a:p>
        <a:p>
          <a:pPr lvl="0" algn="ctr" defTabSz="533400">
            <a:lnSpc>
              <a:spcPct val="90000"/>
            </a:lnSpc>
            <a:spcBef>
              <a:spcPct val="0"/>
            </a:spcBef>
            <a:spcAft>
              <a:spcPct val="35000"/>
            </a:spcAft>
          </a:pPr>
          <a:r>
            <a:rPr lang="sv-SE" sz="1000" kern="1200" dirty="0" smtClean="0"/>
            <a:t>Skillnader i hälsa, levnadsvillkor, trygghet och delaktighet </a:t>
          </a:r>
          <a:br>
            <a:rPr lang="sv-SE" sz="1000" kern="1200" dirty="0" smtClean="0"/>
          </a:br>
          <a:r>
            <a:rPr lang="sv-SE" sz="1000" kern="1200" dirty="0" smtClean="0"/>
            <a:t>- utifrån kön, ålder, socio-ekonomiska faktorer </a:t>
          </a:r>
        </a:p>
        <a:p>
          <a:pPr lvl="0" algn="ctr" defTabSz="533400">
            <a:lnSpc>
              <a:spcPct val="90000"/>
            </a:lnSpc>
            <a:spcBef>
              <a:spcPct val="0"/>
            </a:spcBef>
            <a:spcAft>
              <a:spcPct val="35000"/>
            </a:spcAft>
          </a:pPr>
          <a:endParaRPr lang="sv-SE" sz="900" kern="1200" dirty="0"/>
        </a:p>
      </dsp:txBody>
      <dsp:txXfrm rot="10800000">
        <a:off x="1732739" y="963755"/>
        <a:ext cx="5225413" cy="739941"/>
      </dsp:txXfrm>
    </dsp:sp>
    <dsp:sp modelId="{A6741949-9CF8-4CC9-85BB-E0F4031F3F91}">
      <dsp:nvSpPr>
        <dsp:cNvPr id="0" name=""/>
        <dsp:cNvSpPr/>
      </dsp:nvSpPr>
      <dsp:spPr>
        <a:xfrm>
          <a:off x="1177784" y="963755"/>
          <a:ext cx="739941" cy="73994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9C9E2-F1DC-499D-9B86-E2ACA739C717}">
      <dsp:nvSpPr>
        <dsp:cNvPr id="0" name=""/>
        <dsp:cNvSpPr/>
      </dsp:nvSpPr>
      <dsp:spPr>
        <a:xfrm rot="10800000">
          <a:off x="1547754" y="1924574"/>
          <a:ext cx="5410398" cy="7399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294" tIns="45720" rIns="85344" bIns="45720" numCol="1" spcCol="1270" anchor="ctr" anchorCtr="0">
          <a:noAutofit/>
        </a:bodyPr>
        <a:lstStyle/>
        <a:p>
          <a:pPr lvl="0" algn="ctr" defTabSz="533400">
            <a:lnSpc>
              <a:spcPct val="90000"/>
            </a:lnSpc>
            <a:spcBef>
              <a:spcPct val="0"/>
            </a:spcBef>
            <a:spcAft>
              <a:spcPct val="35000"/>
            </a:spcAft>
          </a:pPr>
          <a:r>
            <a:rPr lang="sv-SE" sz="1200" b="1" kern="1200" dirty="0" smtClean="0"/>
            <a:t>Demografisk utveckling</a:t>
          </a:r>
        </a:p>
        <a:p>
          <a:pPr lvl="0" algn="ctr" defTabSz="533400">
            <a:lnSpc>
              <a:spcPct val="90000"/>
            </a:lnSpc>
            <a:spcBef>
              <a:spcPct val="0"/>
            </a:spcBef>
            <a:spcAft>
              <a:spcPct val="35000"/>
            </a:spcAft>
          </a:pPr>
          <a:r>
            <a:rPr lang="sv-SE" sz="1000" b="0" kern="1200" dirty="0" smtClean="0"/>
            <a:t>Åldrande befolkning, minskande andel i yrkesaktiv ålder </a:t>
          </a:r>
          <a:br>
            <a:rPr lang="sv-SE" sz="1000" b="0" kern="1200" dirty="0" smtClean="0"/>
          </a:br>
          <a:r>
            <a:rPr lang="sv-SE" sz="1000" b="0" kern="1200" dirty="0" smtClean="0"/>
            <a:t>– påverkar kompetensförsörjning, skattekraft, ökat behov av välfärdstjänster</a:t>
          </a:r>
          <a:endParaRPr lang="sv-SE" sz="1000" b="0" kern="1200" dirty="0"/>
        </a:p>
      </dsp:txBody>
      <dsp:txXfrm rot="10800000">
        <a:off x="1732739" y="1924574"/>
        <a:ext cx="5225413" cy="739941"/>
      </dsp:txXfrm>
    </dsp:sp>
    <dsp:sp modelId="{064F1148-FA40-4073-A634-EF0A72AD387E}">
      <dsp:nvSpPr>
        <dsp:cNvPr id="0" name=""/>
        <dsp:cNvSpPr/>
      </dsp:nvSpPr>
      <dsp:spPr>
        <a:xfrm>
          <a:off x="1177784" y="1924574"/>
          <a:ext cx="739941" cy="73994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13684-34E8-4B0C-BDA3-92AE6AAD143E}">
      <dsp:nvSpPr>
        <dsp:cNvPr id="0" name=""/>
        <dsp:cNvSpPr/>
      </dsp:nvSpPr>
      <dsp:spPr>
        <a:xfrm rot="10800000">
          <a:off x="1547754" y="2885393"/>
          <a:ext cx="5410398" cy="7399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294" tIns="41910" rIns="78232" bIns="41910" numCol="1" spcCol="1270" anchor="ctr" anchorCtr="0">
          <a:noAutofit/>
        </a:bodyPr>
        <a:lstStyle/>
        <a:p>
          <a:pPr lvl="0" algn="ctr" defTabSz="488950">
            <a:lnSpc>
              <a:spcPct val="90000"/>
            </a:lnSpc>
            <a:spcBef>
              <a:spcPct val="0"/>
            </a:spcBef>
            <a:spcAft>
              <a:spcPct val="35000"/>
            </a:spcAft>
          </a:pPr>
          <a:endParaRPr lang="sv-SE" sz="1100" b="1" kern="1200" dirty="0" smtClean="0"/>
        </a:p>
        <a:p>
          <a:pPr lvl="0" algn="ctr" defTabSz="488950">
            <a:lnSpc>
              <a:spcPct val="90000"/>
            </a:lnSpc>
            <a:spcBef>
              <a:spcPct val="0"/>
            </a:spcBef>
            <a:spcAft>
              <a:spcPct val="35000"/>
            </a:spcAft>
          </a:pPr>
          <a:endParaRPr lang="sv-SE" sz="1100" b="1" kern="1200" dirty="0" smtClean="0"/>
        </a:p>
        <a:p>
          <a:pPr lvl="0" algn="ctr" defTabSz="488950">
            <a:lnSpc>
              <a:spcPct val="90000"/>
            </a:lnSpc>
            <a:spcBef>
              <a:spcPct val="0"/>
            </a:spcBef>
            <a:spcAft>
              <a:spcPct val="35000"/>
            </a:spcAft>
          </a:pPr>
          <a:r>
            <a:rPr lang="sv-SE" sz="1200" b="1" kern="1200" dirty="0" smtClean="0"/>
            <a:t>Globalisering – konkurrenskraft</a:t>
          </a:r>
        </a:p>
        <a:p>
          <a:pPr lvl="0" algn="ctr" defTabSz="488950">
            <a:lnSpc>
              <a:spcPct val="90000"/>
            </a:lnSpc>
            <a:spcBef>
              <a:spcPct val="0"/>
            </a:spcBef>
            <a:spcAft>
              <a:spcPct val="35000"/>
            </a:spcAft>
          </a:pPr>
          <a:r>
            <a:rPr lang="sv-SE" sz="1000" b="0" kern="1200" dirty="0" smtClean="0"/>
            <a:t>Låg bruttoregionprodukt (BRP). Stor säsongsvariation, behov av större marknad</a:t>
          </a:r>
          <a:br>
            <a:rPr lang="sv-SE" sz="1000" b="0" kern="1200" dirty="0" smtClean="0"/>
          </a:br>
          <a:r>
            <a:rPr lang="sv-SE" sz="1000" b="0" kern="1200" dirty="0" smtClean="0"/>
            <a:t>Hållbara kommunikationer en nyckelfråga.</a:t>
          </a:r>
        </a:p>
        <a:p>
          <a:pPr lvl="0" algn="ctr" defTabSz="488950">
            <a:lnSpc>
              <a:spcPct val="90000"/>
            </a:lnSpc>
            <a:spcBef>
              <a:spcPct val="0"/>
            </a:spcBef>
            <a:spcAft>
              <a:spcPct val="35000"/>
            </a:spcAft>
          </a:pPr>
          <a:r>
            <a:rPr lang="sv-SE" sz="900" b="1" kern="1200" dirty="0" smtClean="0"/>
            <a:t> </a:t>
          </a:r>
        </a:p>
        <a:p>
          <a:pPr lvl="0" algn="ctr" defTabSz="488950">
            <a:lnSpc>
              <a:spcPct val="90000"/>
            </a:lnSpc>
            <a:spcBef>
              <a:spcPct val="0"/>
            </a:spcBef>
            <a:spcAft>
              <a:spcPct val="35000"/>
            </a:spcAft>
          </a:pPr>
          <a:endParaRPr lang="sv-SE" sz="900" b="1" kern="1200" dirty="0"/>
        </a:p>
      </dsp:txBody>
      <dsp:txXfrm rot="10800000">
        <a:off x="1732739" y="2885393"/>
        <a:ext cx="5225413" cy="739941"/>
      </dsp:txXfrm>
    </dsp:sp>
    <dsp:sp modelId="{7B3C6937-53D7-402F-BC03-1C4330CD3F00}">
      <dsp:nvSpPr>
        <dsp:cNvPr id="0" name=""/>
        <dsp:cNvSpPr/>
      </dsp:nvSpPr>
      <dsp:spPr>
        <a:xfrm>
          <a:off x="1177784" y="2885393"/>
          <a:ext cx="739941" cy="73994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E78B74-673D-4BEF-AFE5-C99BE118A392}">
      <dsp:nvSpPr>
        <dsp:cNvPr id="0" name=""/>
        <dsp:cNvSpPr/>
      </dsp:nvSpPr>
      <dsp:spPr>
        <a:xfrm rot="10800000">
          <a:off x="1547754" y="3846212"/>
          <a:ext cx="5410398" cy="7399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294" tIns="45720" rIns="85344" bIns="45720" numCol="1" spcCol="1270" anchor="ctr" anchorCtr="0">
          <a:noAutofit/>
        </a:bodyPr>
        <a:lstStyle/>
        <a:p>
          <a:pPr lvl="0" algn="ctr" defTabSz="533400">
            <a:lnSpc>
              <a:spcPct val="90000"/>
            </a:lnSpc>
            <a:spcBef>
              <a:spcPct val="0"/>
            </a:spcBef>
            <a:spcAft>
              <a:spcPct val="35000"/>
            </a:spcAft>
          </a:pPr>
          <a:r>
            <a:rPr lang="sv-SE" sz="1200" b="1" kern="1200" dirty="0" smtClean="0"/>
            <a:t>Digitalisering</a:t>
          </a:r>
        </a:p>
        <a:p>
          <a:pPr lvl="0" algn="ctr" defTabSz="533400">
            <a:lnSpc>
              <a:spcPct val="90000"/>
            </a:lnSpc>
            <a:spcBef>
              <a:spcPct val="0"/>
            </a:spcBef>
            <a:spcAft>
              <a:spcPct val="35000"/>
            </a:spcAft>
          </a:pPr>
          <a:r>
            <a:rPr lang="sv-SE" sz="1000" b="0" kern="1200" dirty="0" smtClean="0"/>
            <a:t>Nyttja digitaliseringens möjligheter mer, attrahera platsoberoende verksamheter, </a:t>
          </a:r>
          <a:br>
            <a:rPr lang="sv-SE" sz="1000" b="0" kern="1200" dirty="0" smtClean="0"/>
          </a:br>
          <a:r>
            <a:rPr lang="sv-SE" sz="1000" b="0" kern="1200" dirty="0" smtClean="0"/>
            <a:t>motverka digital exkludering </a:t>
          </a:r>
          <a:endParaRPr lang="sv-SE" sz="1000" b="0" kern="1200" dirty="0"/>
        </a:p>
      </dsp:txBody>
      <dsp:txXfrm rot="10800000">
        <a:off x="1732739" y="3846212"/>
        <a:ext cx="5225413" cy="739941"/>
      </dsp:txXfrm>
    </dsp:sp>
    <dsp:sp modelId="{B2E5F0C8-D16A-4B9C-B949-7AC632DC951B}">
      <dsp:nvSpPr>
        <dsp:cNvPr id="0" name=""/>
        <dsp:cNvSpPr/>
      </dsp:nvSpPr>
      <dsp:spPr>
        <a:xfrm>
          <a:off x="1177784" y="3846212"/>
          <a:ext cx="739941" cy="73994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4F5C5-D7DE-48C9-B24C-00EF2FE91650}">
      <dsp:nvSpPr>
        <dsp:cNvPr id="0" name=""/>
        <dsp:cNvSpPr/>
      </dsp:nvSpPr>
      <dsp:spPr>
        <a:xfrm rot="16200000">
          <a:off x="-467066" y="952936"/>
          <a:ext cx="1412025" cy="2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3435" bIns="0" numCol="1" spcCol="1270" anchor="t" anchorCtr="0">
          <a:noAutofit/>
        </a:bodyPr>
        <a:lstStyle/>
        <a:p>
          <a:pPr lvl="0" algn="r" defTabSz="933450">
            <a:lnSpc>
              <a:spcPct val="90000"/>
            </a:lnSpc>
            <a:spcBef>
              <a:spcPct val="0"/>
            </a:spcBef>
            <a:spcAft>
              <a:spcPct val="35000"/>
            </a:spcAft>
          </a:pPr>
          <a:endParaRPr lang="sv-SE" sz="2100" kern="1200" dirty="0"/>
        </a:p>
      </dsp:txBody>
      <dsp:txXfrm>
        <a:off x="-467066" y="952936"/>
        <a:ext cx="1412025" cy="298697"/>
      </dsp:txXfrm>
    </dsp:sp>
    <dsp:sp modelId="{440EB8D7-50E9-4224-932A-409B060B80BE}">
      <dsp:nvSpPr>
        <dsp:cNvPr id="0" name=""/>
        <dsp:cNvSpPr/>
      </dsp:nvSpPr>
      <dsp:spPr>
        <a:xfrm>
          <a:off x="388294" y="396272"/>
          <a:ext cx="2020337" cy="1412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63435" rIns="92456" bIns="92456" numCol="1" spcCol="1270" anchor="t" anchorCtr="0">
          <a:noAutofit/>
        </a:bodyPr>
        <a:lstStyle/>
        <a:p>
          <a:pPr marL="114300" lvl="1" indent="-114300" algn="l" defTabSz="577850">
            <a:lnSpc>
              <a:spcPct val="90000"/>
            </a:lnSpc>
            <a:spcBef>
              <a:spcPct val="0"/>
            </a:spcBef>
            <a:spcAft>
              <a:spcPct val="15000"/>
            </a:spcAft>
            <a:buChar char="••"/>
          </a:pPr>
          <a:r>
            <a:rPr lang="sv-SE" sz="1300" b="1" kern="1200" dirty="0" smtClean="0"/>
            <a:t>Näringslivsprogram</a:t>
          </a:r>
          <a:r>
            <a:rPr lang="sv-SE" sz="1300" kern="1200" dirty="0" smtClean="0"/>
            <a:t> </a:t>
          </a:r>
          <a:r>
            <a:rPr lang="sv-SE" sz="1200" kern="1200" dirty="0" smtClean="0"/>
            <a:t/>
          </a:r>
          <a:br>
            <a:rPr lang="sv-SE" sz="1200" kern="1200" dirty="0" smtClean="0"/>
          </a:br>
          <a:r>
            <a:rPr lang="sv-SE" sz="1200" kern="1200" dirty="0" smtClean="0"/>
            <a:t>– för näringslivets  förutsättningar och innovation</a:t>
          </a:r>
          <a:endParaRPr lang="sv-SE" sz="1200" kern="1200" dirty="0"/>
        </a:p>
      </dsp:txBody>
      <dsp:txXfrm>
        <a:off x="388294" y="396272"/>
        <a:ext cx="2020337" cy="1412025"/>
      </dsp:txXfrm>
    </dsp:sp>
    <dsp:sp modelId="{06482728-31B9-4DDA-8E74-B0E58674A09C}">
      <dsp:nvSpPr>
        <dsp:cNvPr id="0" name=""/>
        <dsp:cNvSpPr/>
      </dsp:nvSpPr>
      <dsp:spPr>
        <a:xfrm>
          <a:off x="89597" y="1991"/>
          <a:ext cx="597395" cy="5973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F76C7-3B9D-476F-A2D9-A6C4E87BFD60}">
      <dsp:nvSpPr>
        <dsp:cNvPr id="0" name=""/>
        <dsp:cNvSpPr/>
      </dsp:nvSpPr>
      <dsp:spPr>
        <a:xfrm rot="16200000">
          <a:off x="2388273" y="952936"/>
          <a:ext cx="1412025" cy="2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3435" bIns="0" numCol="1" spcCol="1270" anchor="t" anchorCtr="0">
          <a:noAutofit/>
        </a:bodyPr>
        <a:lstStyle/>
        <a:p>
          <a:pPr lvl="0" algn="r" defTabSz="933450">
            <a:lnSpc>
              <a:spcPct val="90000"/>
            </a:lnSpc>
            <a:spcBef>
              <a:spcPct val="0"/>
            </a:spcBef>
            <a:spcAft>
              <a:spcPct val="35000"/>
            </a:spcAft>
          </a:pPr>
          <a:endParaRPr lang="sv-SE" sz="2100" kern="1200"/>
        </a:p>
      </dsp:txBody>
      <dsp:txXfrm>
        <a:off x="2388273" y="952936"/>
        <a:ext cx="1412025" cy="298697"/>
      </dsp:txXfrm>
    </dsp:sp>
    <dsp:sp modelId="{D85B1297-C908-4476-A788-6A31F57D6D73}">
      <dsp:nvSpPr>
        <dsp:cNvPr id="0" name=""/>
        <dsp:cNvSpPr/>
      </dsp:nvSpPr>
      <dsp:spPr>
        <a:xfrm>
          <a:off x="3243635" y="396272"/>
          <a:ext cx="2020337" cy="1412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63435" rIns="92456" bIns="92456" numCol="1" spcCol="1270" anchor="t" anchorCtr="0">
          <a:noAutofit/>
        </a:bodyPr>
        <a:lstStyle/>
        <a:p>
          <a:pPr marL="114300" lvl="1" indent="-114300" algn="l" defTabSz="577850">
            <a:lnSpc>
              <a:spcPct val="90000"/>
            </a:lnSpc>
            <a:spcBef>
              <a:spcPct val="0"/>
            </a:spcBef>
            <a:spcAft>
              <a:spcPct val="15000"/>
            </a:spcAft>
            <a:buChar char="••"/>
          </a:pPr>
          <a:r>
            <a:rPr lang="sv-SE" sz="1300" b="1" kern="1200" dirty="0" smtClean="0"/>
            <a:t>Klimat, energi och miljöprogram</a:t>
          </a:r>
          <a:endParaRPr lang="sv-SE" sz="1300" b="1" kern="1200" dirty="0"/>
        </a:p>
      </dsp:txBody>
      <dsp:txXfrm>
        <a:off x="3243635" y="396272"/>
        <a:ext cx="2020337" cy="1412025"/>
      </dsp:txXfrm>
    </dsp:sp>
    <dsp:sp modelId="{85CF1482-92EA-47DE-8A80-2B33655F4736}">
      <dsp:nvSpPr>
        <dsp:cNvPr id="0" name=""/>
        <dsp:cNvSpPr/>
      </dsp:nvSpPr>
      <dsp:spPr>
        <a:xfrm>
          <a:off x="2944937" y="1991"/>
          <a:ext cx="597395" cy="59739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84DCF-68EF-4D8E-B4EB-D9E45412EE70}">
      <dsp:nvSpPr>
        <dsp:cNvPr id="0" name=""/>
        <dsp:cNvSpPr/>
      </dsp:nvSpPr>
      <dsp:spPr>
        <a:xfrm rot="16200000">
          <a:off x="5243614" y="952936"/>
          <a:ext cx="1412025" cy="2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3435" bIns="0" numCol="1" spcCol="1270" anchor="t" anchorCtr="0">
          <a:noAutofit/>
        </a:bodyPr>
        <a:lstStyle/>
        <a:p>
          <a:pPr lvl="0" algn="r" defTabSz="933450">
            <a:lnSpc>
              <a:spcPct val="90000"/>
            </a:lnSpc>
            <a:spcBef>
              <a:spcPct val="0"/>
            </a:spcBef>
            <a:spcAft>
              <a:spcPct val="35000"/>
            </a:spcAft>
          </a:pPr>
          <a:endParaRPr lang="sv-SE" sz="2100" kern="1200"/>
        </a:p>
      </dsp:txBody>
      <dsp:txXfrm>
        <a:off x="5243614" y="952936"/>
        <a:ext cx="1412025" cy="298697"/>
      </dsp:txXfrm>
    </dsp:sp>
    <dsp:sp modelId="{13863098-AE0B-464A-AC65-8BA4973EEBFF}">
      <dsp:nvSpPr>
        <dsp:cNvPr id="0" name=""/>
        <dsp:cNvSpPr/>
      </dsp:nvSpPr>
      <dsp:spPr>
        <a:xfrm>
          <a:off x="6098975" y="396272"/>
          <a:ext cx="2020337" cy="1412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63435" rIns="92456" bIns="92456" numCol="1" spcCol="1270" anchor="t" anchorCtr="0">
          <a:noAutofit/>
        </a:bodyPr>
        <a:lstStyle/>
        <a:p>
          <a:pPr marL="114300" lvl="1" indent="-114300" algn="l" defTabSz="577850">
            <a:lnSpc>
              <a:spcPct val="90000"/>
            </a:lnSpc>
            <a:spcBef>
              <a:spcPct val="0"/>
            </a:spcBef>
            <a:spcAft>
              <a:spcPct val="15000"/>
            </a:spcAft>
            <a:buChar char="••"/>
          </a:pPr>
          <a:r>
            <a:rPr lang="sv-SE" sz="1300" b="1" kern="1200" dirty="0" smtClean="0"/>
            <a:t>Program för social välfärd</a:t>
          </a:r>
          <a:endParaRPr lang="sv-SE" sz="1300" b="1" kern="1200" dirty="0"/>
        </a:p>
      </dsp:txBody>
      <dsp:txXfrm>
        <a:off x="6098975" y="396272"/>
        <a:ext cx="2020337" cy="1412025"/>
      </dsp:txXfrm>
    </dsp:sp>
    <dsp:sp modelId="{C89CDAD1-5294-4688-89FB-1F85991B2F8E}">
      <dsp:nvSpPr>
        <dsp:cNvPr id="0" name=""/>
        <dsp:cNvSpPr/>
      </dsp:nvSpPr>
      <dsp:spPr>
        <a:xfrm>
          <a:off x="5800278" y="1991"/>
          <a:ext cx="597395" cy="59739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01AD27A5-25B2-4E2E-BFDE-D97045E8075B}" type="datetimeFigureOut">
              <a:rPr lang="sv-SE" smtClean="0"/>
              <a:t>2021-04-20</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610CECFE-128B-465A-8B30-D087C672CDE8}" type="slidenum">
              <a:rPr lang="sv-SE" smtClean="0"/>
              <a:t>‹#›</a:t>
            </a:fld>
            <a:endParaRPr lang="sv-SE"/>
          </a:p>
        </p:txBody>
      </p:sp>
    </p:spTree>
    <p:extLst>
      <p:ext uri="{BB962C8B-B14F-4D97-AF65-F5344CB8AC3E}">
        <p14:creationId xmlns:p14="http://schemas.microsoft.com/office/powerpoint/2010/main" val="370300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us.gotland.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ksdagen.se/sv/dokument-lagar/dokument/svensk-forfattningssamling/lag-2010630-om-regionalt-utvecklingsansvar_sfs-2010-63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iksdagen.se/sv/dokument-lagar/dokument/svensk-forfattningssamling/forordning-2017583-om-regionalt-tillvaxtarbete_sfs-2017-583"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10CECFE-128B-465A-8B30-D087C672CDE8}" type="slidenum">
              <a:rPr lang="sv-SE" smtClean="0"/>
              <a:t>1</a:t>
            </a:fld>
            <a:endParaRPr lang="sv-SE"/>
          </a:p>
        </p:txBody>
      </p:sp>
    </p:spTree>
    <p:extLst>
      <p:ext uri="{BB962C8B-B14F-4D97-AF65-F5344CB8AC3E}">
        <p14:creationId xmlns:p14="http://schemas.microsoft.com/office/powerpoint/2010/main" val="145485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Målen tar utgångspunkt i Gotlands utmaningar och visar vad vi vill uppnå på lång</a:t>
            </a:r>
          </a:p>
          <a:p>
            <a:r>
              <a:rPr lang="sv-SE" dirty="0"/>
              <a:t>sikt. </a:t>
            </a:r>
            <a:endParaRPr lang="sv-SE" dirty="0" smtClean="0"/>
          </a:p>
          <a:p>
            <a:endParaRPr lang="sv-SE" dirty="0"/>
          </a:p>
          <a:p>
            <a:r>
              <a:rPr lang="sv-SE" dirty="0" smtClean="0"/>
              <a:t>Till varje mål finns en text som ytterligare beskriver det önskade tillståndet. </a:t>
            </a:r>
          </a:p>
          <a:p>
            <a:endParaRPr lang="sv-SE" dirty="0"/>
          </a:p>
          <a:p>
            <a:endParaRPr lang="sv-SE" dirty="0" smtClean="0"/>
          </a:p>
          <a:p>
            <a:r>
              <a:rPr lang="sv-SE" b="1" dirty="0" smtClean="0"/>
              <a:t>Frågor att samtala om:</a:t>
            </a:r>
          </a:p>
          <a:p>
            <a:pPr marL="171450" indent="-171450">
              <a:buFont typeface="Arial" panose="020B0604020202020204" pitchFamily="34" charset="0"/>
              <a:buChar char="•"/>
            </a:pPr>
            <a:r>
              <a:rPr lang="sv-SE" dirty="0" smtClean="0"/>
              <a:t>Är det här din/din organisations önskade målbild? Något av målen som ligger närmast?</a:t>
            </a:r>
            <a:endParaRPr lang="sv-SE" dirty="0"/>
          </a:p>
          <a:p>
            <a:pPr marL="171450" indent="-171450">
              <a:buFont typeface="Arial" panose="020B0604020202020204" pitchFamily="34" charset="0"/>
              <a:buChar char="•"/>
            </a:pPr>
            <a:r>
              <a:rPr lang="sv-SE" dirty="0" smtClean="0"/>
              <a:t>Vilka potentiella målkonflikter ser du?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3F627-72C6-445D-A694-80C298CAEA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7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Målen i Vårt Gotland illustreras också i en cirkel för att tydliggöra att målen ska ses som en </a:t>
            </a:r>
            <a:r>
              <a:rPr lang="sv-SE" u="sng" dirty="0" smtClean="0"/>
              <a:t>helhet </a:t>
            </a:r>
            <a:r>
              <a:rPr lang="sv-SE" dirty="0" smtClean="0"/>
              <a:t>som </a:t>
            </a:r>
            <a:r>
              <a:rPr lang="sv-SE" u="sng" dirty="0" smtClean="0"/>
              <a:t>tillsammans </a:t>
            </a:r>
            <a:r>
              <a:rPr lang="sv-SE" dirty="0" smtClean="0"/>
              <a:t>ger en hållbar regional utveckling och </a:t>
            </a:r>
            <a:r>
              <a:rPr lang="sv-SE" dirty="0"/>
              <a:t>leder mot visionen. </a:t>
            </a:r>
            <a:endParaRPr lang="sv-SE" dirty="0" smtClean="0"/>
          </a:p>
          <a:p>
            <a:endParaRPr lang="sv-SE" dirty="0" smtClean="0"/>
          </a:p>
          <a:p>
            <a:endParaRPr lang="sv-SE" dirty="0"/>
          </a:p>
          <a:p>
            <a:r>
              <a:rPr lang="sv-SE" dirty="0" smtClean="0"/>
              <a:t>Kärnvärdena </a:t>
            </a:r>
            <a:r>
              <a:rPr lang="sv-SE" dirty="0"/>
              <a:t>i det gotländska varumärket – närhet, livskraft,</a:t>
            </a:r>
          </a:p>
          <a:p>
            <a:r>
              <a:rPr lang="sv-SE" dirty="0" smtClean="0"/>
              <a:t>Magiskt</a:t>
            </a:r>
            <a:r>
              <a:rPr lang="sv-SE" dirty="0"/>
              <a:t>, kreativitet och omställning - visar hur vi vill uppfattas</a:t>
            </a:r>
            <a:r>
              <a:rPr lang="sv-SE" dirty="0" smtClean="0"/>
              <a:t>.</a:t>
            </a:r>
          </a:p>
          <a:p>
            <a:endParaRPr lang="sv-SE" dirty="0"/>
          </a:p>
        </p:txBody>
      </p:sp>
      <p:sp>
        <p:nvSpPr>
          <p:cNvPr id="4" name="Platshållare för bildnummer 3"/>
          <p:cNvSpPr>
            <a:spLocks noGrp="1"/>
          </p:cNvSpPr>
          <p:nvPr>
            <p:ph type="sldNum" sz="quarter" idx="10"/>
          </p:nvPr>
        </p:nvSpPr>
        <p:spPr/>
        <p:txBody>
          <a:bodyPr/>
          <a:lstStyle/>
          <a:p>
            <a:fld id="{4061F063-FDC3-4BD2-9743-D780A28FC138}" type="slidenum">
              <a:rPr lang="sv-SE" smtClean="0"/>
              <a:t>11</a:t>
            </a:fld>
            <a:endParaRPr lang="sv-SE"/>
          </a:p>
        </p:txBody>
      </p:sp>
    </p:spTree>
    <p:extLst>
      <p:ext uri="{BB962C8B-B14F-4D97-AF65-F5344CB8AC3E}">
        <p14:creationId xmlns:p14="http://schemas.microsoft.com/office/powerpoint/2010/main" val="2290006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Mål med måltext i sin helhet</a:t>
            </a:r>
            <a:endParaRPr lang="sv-SE" dirty="0"/>
          </a:p>
        </p:txBody>
      </p:sp>
      <p:sp>
        <p:nvSpPr>
          <p:cNvPr id="4" name="Platshållare för bildnummer 3"/>
          <p:cNvSpPr>
            <a:spLocks noGrp="1"/>
          </p:cNvSpPr>
          <p:nvPr>
            <p:ph type="sldNum" sz="quarter" idx="10"/>
          </p:nvPr>
        </p:nvSpPr>
        <p:spPr/>
        <p:txBody>
          <a:bodyPr/>
          <a:lstStyle/>
          <a:p>
            <a:fld id="{5DD3AEC4-7F65-4027-AEF1-303C5AEF357A}" type="slidenum">
              <a:rPr lang="sv-SE" smtClean="0"/>
              <a:t>13</a:t>
            </a:fld>
            <a:endParaRPr lang="sv-SE"/>
          </a:p>
        </p:txBody>
      </p:sp>
    </p:spTree>
    <p:extLst>
      <p:ext uri="{BB962C8B-B14F-4D97-AF65-F5344CB8AC3E}">
        <p14:creationId xmlns:p14="http://schemas.microsoft.com/office/powerpoint/2010/main" val="103768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Mål med måltext i sin helhet</a:t>
            </a:r>
            <a:endParaRPr lang="sv-SE" dirty="0"/>
          </a:p>
        </p:txBody>
      </p:sp>
      <p:sp>
        <p:nvSpPr>
          <p:cNvPr id="4" name="Platshållare för bildnummer 3"/>
          <p:cNvSpPr>
            <a:spLocks noGrp="1"/>
          </p:cNvSpPr>
          <p:nvPr>
            <p:ph type="sldNum" sz="quarter" idx="10"/>
          </p:nvPr>
        </p:nvSpPr>
        <p:spPr/>
        <p:txBody>
          <a:bodyPr/>
          <a:lstStyle/>
          <a:p>
            <a:fld id="{5DD3AEC4-7F65-4027-AEF1-303C5AEF357A}" type="slidenum">
              <a:rPr lang="sv-SE" smtClean="0"/>
              <a:t>14</a:t>
            </a:fld>
            <a:endParaRPr lang="sv-SE"/>
          </a:p>
        </p:txBody>
      </p:sp>
    </p:spTree>
    <p:extLst>
      <p:ext uri="{BB962C8B-B14F-4D97-AF65-F5344CB8AC3E}">
        <p14:creationId xmlns:p14="http://schemas.microsoft.com/office/powerpoint/2010/main" val="292375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Mål med måltext i sin helhet</a:t>
            </a:r>
            <a:endParaRPr lang="sv-SE" dirty="0"/>
          </a:p>
        </p:txBody>
      </p:sp>
      <p:sp>
        <p:nvSpPr>
          <p:cNvPr id="4" name="Platshållare för bildnummer 3"/>
          <p:cNvSpPr>
            <a:spLocks noGrp="1"/>
          </p:cNvSpPr>
          <p:nvPr>
            <p:ph type="sldNum" sz="quarter" idx="10"/>
          </p:nvPr>
        </p:nvSpPr>
        <p:spPr/>
        <p:txBody>
          <a:bodyPr/>
          <a:lstStyle/>
          <a:p>
            <a:fld id="{5DD3AEC4-7F65-4027-AEF1-303C5AEF357A}" type="slidenum">
              <a:rPr lang="sv-SE" smtClean="0"/>
              <a:t>15</a:t>
            </a:fld>
            <a:endParaRPr lang="sv-SE"/>
          </a:p>
        </p:txBody>
      </p:sp>
    </p:spTree>
    <p:extLst>
      <p:ext uri="{BB962C8B-B14F-4D97-AF65-F5344CB8AC3E}">
        <p14:creationId xmlns:p14="http://schemas.microsoft.com/office/powerpoint/2010/main" val="267617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 de övergripande målen finns också tolv effektmål som förtydligar </a:t>
            </a:r>
            <a:r>
              <a:rPr lang="sv-SE" dirty="0" smtClean="0"/>
              <a:t>innehållet i de övergripande målen. </a:t>
            </a:r>
            <a:r>
              <a:rPr lang="sv-SE" dirty="0"/>
              <a:t>Till </a:t>
            </a:r>
            <a:r>
              <a:rPr lang="sv-SE" dirty="0" smtClean="0"/>
              <a:t>effektmålen sätts </a:t>
            </a:r>
            <a:r>
              <a:rPr lang="sv-SE" dirty="0"/>
              <a:t>indikatorer för att </a:t>
            </a:r>
            <a:r>
              <a:rPr lang="sv-SE" dirty="0" smtClean="0"/>
              <a:t>årligen följa </a:t>
            </a:r>
            <a:r>
              <a:rPr lang="sv-SE" dirty="0"/>
              <a:t>utvecklingen på Gotland</a:t>
            </a:r>
            <a:r>
              <a:rPr lang="sv-SE" dirty="0" smtClean="0"/>
              <a:t>.</a:t>
            </a:r>
          </a:p>
          <a:p>
            <a:endParaRPr lang="sv-SE" dirty="0"/>
          </a:p>
          <a:p>
            <a:r>
              <a:rPr lang="sv-SE" dirty="0" smtClean="0"/>
              <a:t>Både övergripande mål och effektmål </a:t>
            </a:r>
            <a:r>
              <a:rPr lang="sv-SE" i="1" dirty="0" smtClean="0"/>
              <a:t>beskriver tillstånd i samhälle och miljö som vi vill ha och som våra insatser ska bidra till.</a:t>
            </a:r>
          </a:p>
          <a:p>
            <a:endParaRPr lang="sv-SE" dirty="0"/>
          </a:p>
          <a:p>
            <a:r>
              <a:rPr lang="sv-SE" dirty="0" smtClean="0"/>
              <a:t>Effektmålen bidrar till ett – eller </a:t>
            </a:r>
            <a:r>
              <a:rPr lang="sv-SE" u="sng" dirty="0" smtClean="0"/>
              <a:t>flera</a:t>
            </a:r>
            <a:r>
              <a:rPr lang="sv-SE" dirty="0" smtClean="0"/>
              <a:t> – övergripande mål. Därför är de inte sorterade per mål.</a:t>
            </a:r>
          </a:p>
          <a:p>
            <a:endParaRPr lang="sv-SE" dirty="0"/>
          </a:p>
          <a:p>
            <a:endParaRPr lang="sv-SE" dirty="0"/>
          </a:p>
        </p:txBody>
      </p:sp>
      <p:sp>
        <p:nvSpPr>
          <p:cNvPr id="4" name="Platshållare för bildnummer 3"/>
          <p:cNvSpPr>
            <a:spLocks noGrp="1"/>
          </p:cNvSpPr>
          <p:nvPr>
            <p:ph type="sldNum" sz="quarter" idx="10"/>
          </p:nvPr>
        </p:nvSpPr>
        <p:spPr/>
        <p:txBody>
          <a:bodyPr/>
          <a:lstStyle/>
          <a:p>
            <a:fld id="{4061F063-FDC3-4BD2-9743-D780A28FC138}" type="slidenum">
              <a:rPr lang="sv-SE" smtClean="0"/>
              <a:t>16</a:t>
            </a:fld>
            <a:endParaRPr lang="sv-SE"/>
          </a:p>
        </p:txBody>
      </p:sp>
    </p:spTree>
    <p:extLst>
      <p:ext uri="{BB962C8B-B14F-4D97-AF65-F5344CB8AC3E}">
        <p14:creationId xmlns:p14="http://schemas.microsoft.com/office/powerpoint/2010/main" val="29260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Målen är breda. Därmed kan också </a:t>
            </a:r>
            <a:r>
              <a:rPr lang="sv-SE" u="sng" dirty="0" smtClean="0"/>
              <a:t>många olika </a:t>
            </a:r>
            <a:r>
              <a:rPr lang="sv-SE" dirty="0" smtClean="0"/>
              <a:t>områden bidra till att målen nås.</a:t>
            </a:r>
          </a:p>
          <a:p>
            <a:endParaRPr lang="sv-SE" dirty="0"/>
          </a:p>
          <a:p>
            <a:r>
              <a:rPr lang="sv-SE" dirty="0" smtClean="0"/>
              <a:t>De här 10 prioriteringarna ger vägledande inriktning för hur vi nå målen. I strategin visas vilka effektmål prioriteringen </a:t>
            </a:r>
            <a:r>
              <a:rPr lang="sv-SE" i="1" dirty="0" smtClean="0"/>
              <a:t>i första hand </a:t>
            </a:r>
            <a:r>
              <a:rPr lang="sv-SE" dirty="0" smtClean="0"/>
              <a:t>bidrar till. Men, allt hänger ihop – påverkar prioriteringen fler effektmål? – då är det bara ännu bättre!</a:t>
            </a:r>
          </a:p>
          <a:p>
            <a:endParaRPr lang="sv-SE" dirty="0" smtClean="0"/>
          </a:p>
          <a:p>
            <a:r>
              <a:rPr lang="sv-SE" dirty="0" smtClean="0"/>
              <a:t>I varje prioritering finns några punkter som visar vad som är strategiskt viktigt (se följande bilder). I strategin finns också en kort text om varje prioritering, men utan att ha syftet att kunna säga i detalj vad som behöver göras. Det behöver konkretiseras i nästa steg.</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3F627-72C6-445D-A694-80C298CAEA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238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ser vi fem av de tio prioriteringar </a:t>
            </a:r>
            <a:r>
              <a:rPr lang="sv-SE" dirty="0" err="1" smtClean="0"/>
              <a:t>inkl</a:t>
            </a:r>
            <a:r>
              <a:rPr lang="sv-SE" dirty="0" smtClean="0"/>
              <a:t> inriktning, dvs vad är det vi behöver sätta fokus på för att göra skillnad och gå i riktning för att nå målen i Vårt Gotland 2040.</a:t>
            </a:r>
          </a:p>
          <a:p>
            <a:endParaRPr lang="sv-SE" dirty="0"/>
          </a:p>
          <a:p>
            <a:endParaRPr lang="sv-SE" dirty="0" smtClean="0"/>
          </a:p>
        </p:txBody>
      </p:sp>
      <p:sp>
        <p:nvSpPr>
          <p:cNvPr id="4" name="Platshållare för bildnummer 3"/>
          <p:cNvSpPr>
            <a:spLocks noGrp="1"/>
          </p:cNvSpPr>
          <p:nvPr>
            <p:ph type="sldNum" sz="quarter" idx="10"/>
          </p:nvPr>
        </p:nvSpPr>
        <p:spPr/>
        <p:txBody>
          <a:bodyPr/>
          <a:lstStyle/>
          <a:p>
            <a:fld id="{4061F063-FDC3-4BD2-9743-D780A28FC138}" type="slidenum">
              <a:rPr lang="sv-SE" smtClean="0"/>
              <a:t>18</a:t>
            </a:fld>
            <a:endParaRPr lang="sv-SE"/>
          </a:p>
        </p:txBody>
      </p:sp>
    </p:spTree>
    <p:extLst>
      <p:ext uri="{BB962C8B-B14F-4D97-AF65-F5344CB8AC3E}">
        <p14:creationId xmlns:p14="http://schemas.microsoft.com/office/powerpoint/2010/main" val="1700233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Fortsättning, de resterande fem prioriteringarna.</a:t>
            </a:r>
          </a:p>
          <a:p>
            <a:r>
              <a:rPr lang="sv-SE" dirty="0" smtClean="0"/>
              <a:t>Vi kan se att det finns skärningspunkter och samband mellan de olika prioriteringarna, på olika sätt. </a:t>
            </a:r>
          </a:p>
          <a:p>
            <a:endParaRPr lang="sv-SE" dirty="0" smtClean="0"/>
          </a:p>
          <a:p>
            <a:endParaRPr lang="sv-SE" dirty="0"/>
          </a:p>
          <a:p>
            <a:endParaRPr lang="sv-SE" b="1" dirty="0" smtClean="0"/>
          </a:p>
          <a:p>
            <a:endParaRPr lang="sv-SE" b="1" dirty="0"/>
          </a:p>
          <a:p>
            <a:r>
              <a:rPr lang="sv-SE" b="1" dirty="0" smtClean="0"/>
              <a:t>Frågor att samtala om:</a:t>
            </a:r>
          </a:p>
          <a:p>
            <a:endParaRPr lang="sv-SE" b="1" dirty="0" smtClean="0"/>
          </a:p>
          <a:p>
            <a:pPr marL="171450" indent="-171450">
              <a:buFont typeface="Arial" panose="020B0604020202020204" pitchFamily="34" charset="0"/>
              <a:buChar char="•"/>
            </a:pPr>
            <a:r>
              <a:rPr lang="sv-SE" dirty="0" smtClean="0"/>
              <a:t>Vad gör vi redan idag i förhållande till relevanta prioriteringar inkl. inriktningar? </a:t>
            </a:r>
            <a:r>
              <a:rPr lang="sv-SE" i="1" dirty="0" smtClean="0"/>
              <a:t>(Utifrån befintliga uppdrag, verksamhet/ansvarsområden)</a:t>
            </a:r>
            <a:endParaRPr lang="sv-SE" i="1" dirty="0"/>
          </a:p>
          <a:p>
            <a:pPr marL="171450" indent="-171450">
              <a:buFont typeface="Arial" panose="020B0604020202020204" pitchFamily="34" charset="0"/>
              <a:buChar char="•"/>
            </a:pPr>
            <a:r>
              <a:rPr lang="sv-SE" dirty="0" smtClean="0"/>
              <a:t>Vilka behöver särskilt samarbeta och om vilka delar – för att göra skillnad? Vem/vilka skulle vi behöva stärka samarbetet med för att komma vidare på ett bra sätt?</a:t>
            </a:r>
          </a:p>
          <a:p>
            <a:pPr marL="171450" indent="-171450">
              <a:buFont typeface="Arial" panose="020B0604020202020204" pitchFamily="34" charset="0"/>
              <a:buChar char="•"/>
            </a:pPr>
            <a:r>
              <a:rPr lang="sv-SE" dirty="0" smtClean="0"/>
              <a:t>Var finns det största gapet – mellan det vi vill nå och vad som görs idag?</a:t>
            </a:r>
            <a:endParaRPr lang="sv-SE" dirty="0"/>
          </a:p>
        </p:txBody>
      </p:sp>
      <p:sp>
        <p:nvSpPr>
          <p:cNvPr id="4" name="Platshållare för bildnummer 3"/>
          <p:cNvSpPr>
            <a:spLocks noGrp="1"/>
          </p:cNvSpPr>
          <p:nvPr>
            <p:ph type="sldNum" sz="quarter" idx="10"/>
          </p:nvPr>
        </p:nvSpPr>
        <p:spPr/>
        <p:txBody>
          <a:bodyPr/>
          <a:lstStyle/>
          <a:p>
            <a:fld id="{4061F063-FDC3-4BD2-9743-D780A28FC138}" type="slidenum">
              <a:rPr lang="sv-SE" smtClean="0"/>
              <a:t>19</a:t>
            </a:fld>
            <a:endParaRPr lang="sv-SE"/>
          </a:p>
        </p:txBody>
      </p:sp>
    </p:spTree>
    <p:extLst>
      <p:ext uri="{BB962C8B-B14F-4D97-AF65-F5344CB8AC3E}">
        <p14:creationId xmlns:p14="http://schemas.microsoft.com/office/powerpoint/2010/main" val="2265180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strategin finns en kort inledande text om varje prioritering (den kursiva).</a:t>
            </a:r>
          </a:p>
          <a:p>
            <a:r>
              <a:rPr lang="sv-SE" dirty="0" smtClean="0"/>
              <a:t>Den strategiska inriktningen är uttryckt i punktform (med en tillhörande text i strategin), dvs inriktning som ska ge vägledning i det fortsatta arbetet.</a:t>
            </a:r>
          </a:p>
          <a:p>
            <a:endParaRPr lang="sv-SE" dirty="0"/>
          </a:p>
          <a:p>
            <a:r>
              <a:rPr lang="sv-SE" dirty="0" smtClean="0"/>
              <a:t>Till varje prioritering visas  de effektmål som prioriteringen (i första hand) bidrar till.</a:t>
            </a:r>
          </a:p>
          <a:p>
            <a:r>
              <a:rPr lang="sv-SE" dirty="0" smtClean="0"/>
              <a:t>Likaså visas vilka globala hållbarhetsmål prioriteringen (i första hand) bidrar till.</a:t>
            </a:r>
          </a:p>
          <a:p>
            <a:endParaRPr lang="sv-SE" dirty="0"/>
          </a:p>
          <a:p>
            <a:r>
              <a:rPr lang="sv-SE" dirty="0" smtClean="0"/>
              <a:t>Bidrar prioriteringen till fler effektmål? Till fler globala hållbarhetsmål?</a:t>
            </a:r>
          </a:p>
          <a:p>
            <a:r>
              <a:rPr lang="sv-SE" dirty="0" smtClean="0"/>
              <a:t>Så bra! Det är bara bonus.</a:t>
            </a:r>
          </a:p>
          <a:p>
            <a:endParaRPr lang="sv-SE" dirty="0"/>
          </a:p>
          <a:p>
            <a:r>
              <a:rPr lang="sv-SE" dirty="0" smtClean="0"/>
              <a:t>Prioriteringarna ger vägledning men behöver konkretiseras ytterligare – vad behöver göras på kort sikt för att nå de långsiktiga målen? </a:t>
            </a:r>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20</a:t>
            </a:fld>
            <a:endParaRPr lang="sv-SE"/>
          </a:p>
        </p:txBody>
      </p:sp>
    </p:spTree>
    <p:extLst>
      <p:ext uri="{BB962C8B-B14F-4D97-AF65-F5344CB8AC3E}">
        <p14:creationId xmlns:p14="http://schemas.microsoft.com/office/powerpoint/2010/main" val="108168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003711"/>
          </a:xfrm>
        </p:spPr>
        <p:txBody>
          <a:bodyPr/>
          <a:lstStyle/>
          <a:p>
            <a:endParaRPr lang="sv-SE" dirty="0" smtClean="0"/>
          </a:p>
          <a:p>
            <a:r>
              <a:rPr lang="sv-SE" dirty="0" smtClean="0"/>
              <a:t>Vårt Gotland 2040 är namnet på den regionala utvecklingsstrategin (som ibland benämns med förkortningen RUS).  I stort kan man säga att det handlar om hur vi tillsammans utvecklar platsen Gotland, för en hållbar framtid.</a:t>
            </a:r>
          </a:p>
          <a:p>
            <a:endParaRPr lang="sv-SE" dirty="0"/>
          </a:p>
          <a:p>
            <a:r>
              <a:rPr lang="sv-SE" dirty="0" smtClean="0"/>
              <a:t>Strategin antogs av Region Gotland, regionfullmäktige den 22 feb 2021. Under arbetet med att ta fram strategin har Region Gotland, Länsstyrelsen i Gotlands län och Uppsala universitet ingått i styrgruppen. </a:t>
            </a:r>
          </a:p>
          <a:p>
            <a:endParaRPr lang="sv-SE" dirty="0"/>
          </a:p>
          <a:p>
            <a:pPr marL="171450" indent="-171450">
              <a:buFont typeface="Arial" panose="020B0604020202020204" pitchFamily="34" charset="0"/>
              <a:buChar char="•"/>
            </a:pPr>
            <a:r>
              <a:rPr lang="sv-SE" dirty="0" smtClean="0"/>
              <a:t>Processen inleddes med en nulägesanalys (Nuläge och utmaningar, okt 2019)</a:t>
            </a:r>
            <a:br>
              <a:rPr lang="sv-SE" dirty="0" smtClean="0"/>
            </a:br>
            <a:r>
              <a:rPr lang="sv-SE" dirty="0" smtClean="0"/>
              <a:t/>
            </a:r>
            <a:br>
              <a:rPr lang="sv-SE" dirty="0" smtClean="0"/>
            </a:br>
            <a:r>
              <a:rPr lang="sv-SE" i="1" dirty="0" smtClean="0"/>
              <a:t>Nulägesanalysen ligger på den digitala versionen </a:t>
            </a:r>
            <a:r>
              <a:rPr lang="sv-SE" i="1" dirty="0" smtClean="0">
                <a:hlinkClick r:id="rId3"/>
              </a:rPr>
              <a:t>https://rus.gotland.se</a:t>
            </a:r>
            <a:r>
              <a:rPr lang="sv-SE" i="1" dirty="0" smtClean="0"/>
              <a:t> vid beskrivningen av övergripande samhällsutmaningar.</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smtClean="0"/>
              <a:t>En rad olika dialoger har genomförts om innehållet. Dokumentation finns tillgängligt från flera av dem.</a:t>
            </a:r>
          </a:p>
          <a:p>
            <a:pPr marL="171450" indent="-171450">
              <a:buFont typeface="Arial" panose="020B0604020202020204" pitchFamily="34" charset="0"/>
              <a:buChar char="•"/>
            </a:pPr>
            <a:r>
              <a:rPr lang="sv-SE" dirty="0" smtClean="0"/>
              <a:t>Remissomgången mars-juni 2020 gav 130 svar, dessa finns i en remissammanställning.</a:t>
            </a:r>
            <a:br>
              <a:rPr lang="sv-SE" dirty="0" smtClean="0"/>
            </a:br>
            <a:endParaRPr lang="sv-SE" dirty="0" smtClean="0"/>
          </a:p>
          <a:p>
            <a:r>
              <a:rPr lang="sv-SE" i="1" dirty="0" smtClean="0"/>
              <a:t>    Materialet finns att ta del av på www.gotland.se/gotland 2040</a:t>
            </a:r>
          </a:p>
        </p:txBody>
      </p:sp>
      <p:sp>
        <p:nvSpPr>
          <p:cNvPr id="4" name="Platshållare för bildnummer 3"/>
          <p:cNvSpPr>
            <a:spLocks noGrp="1"/>
          </p:cNvSpPr>
          <p:nvPr>
            <p:ph type="sldNum" sz="quarter" idx="10"/>
          </p:nvPr>
        </p:nvSpPr>
        <p:spPr/>
        <p:txBody>
          <a:bodyPr/>
          <a:lstStyle/>
          <a:p>
            <a:fld id="{4061F063-FDC3-4BD2-9743-D780A28FC138}" type="slidenum">
              <a:rPr lang="sv-SE" smtClean="0"/>
              <a:t>2</a:t>
            </a:fld>
            <a:endParaRPr lang="sv-SE"/>
          </a:p>
        </p:txBody>
      </p:sp>
    </p:spTree>
    <p:extLst>
      <p:ext uri="{BB962C8B-B14F-4D97-AF65-F5344CB8AC3E}">
        <p14:creationId xmlns:p14="http://schemas.microsoft.com/office/powerpoint/2010/main" val="2731503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strategin finns en kort inledande text om varje prioritering (den kursiva).</a:t>
            </a:r>
          </a:p>
          <a:p>
            <a:r>
              <a:rPr lang="sv-SE" dirty="0"/>
              <a:t>Den strategiska inriktningen är uttryckt i punktform (med en tillhörande text i strategin), dvs inriktning som ska ge vägledning i det fortsatta arbetet.</a:t>
            </a:r>
          </a:p>
          <a:p>
            <a:endParaRPr lang="sv-SE" dirty="0"/>
          </a:p>
          <a:p>
            <a:r>
              <a:rPr lang="sv-SE" dirty="0"/>
              <a:t>Till varje prioritering visas  de effektmål som prioriteringen (i första hand) bidrar till.</a:t>
            </a:r>
          </a:p>
          <a:p>
            <a:r>
              <a:rPr lang="sv-SE" dirty="0"/>
              <a:t>Likaså visas vilka globala hållbarhetsmål prioriteringen (i första hand) bidrar till.</a:t>
            </a:r>
          </a:p>
          <a:p>
            <a:endParaRPr lang="sv-SE" dirty="0"/>
          </a:p>
          <a:p>
            <a:r>
              <a:rPr lang="sv-SE" dirty="0"/>
              <a:t>Bidrar prioriteringen till fler effektmål? Till fler globala </a:t>
            </a:r>
            <a:r>
              <a:rPr lang="sv-SE" dirty="0" smtClean="0"/>
              <a:t>hållbarhetsmål</a:t>
            </a:r>
            <a:r>
              <a:rPr lang="sv-SE" dirty="0"/>
              <a:t>?</a:t>
            </a:r>
          </a:p>
          <a:p>
            <a:r>
              <a:rPr lang="sv-SE" dirty="0"/>
              <a:t>Så bra! Det är bara bonus.</a:t>
            </a:r>
          </a:p>
          <a:p>
            <a:endParaRPr lang="sv-SE" dirty="0"/>
          </a:p>
          <a:p>
            <a:r>
              <a:rPr lang="sv-SE" dirty="0"/>
              <a:t>Prioriteringarna ger vägledning men behöver konkretiseras ytterligare – vad behöver göras på kort sikt för att nå de långsiktiga målen? </a:t>
            </a:r>
          </a:p>
          <a:p>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21</a:t>
            </a:fld>
            <a:endParaRPr lang="sv-SE"/>
          </a:p>
        </p:txBody>
      </p:sp>
    </p:spTree>
    <p:extLst>
      <p:ext uri="{BB962C8B-B14F-4D97-AF65-F5344CB8AC3E}">
        <p14:creationId xmlns:p14="http://schemas.microsoft.com/office/powerpoint/2010/main" val="2570293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strategin finns en kort inledande text om varje prioritering (den kursiva).</a:t>
            </a:r>
          </a:p>
          <a:p>
            <a:r>
              <a:rPr lang="sv-SE" dirty="0"/>
              <a:t>Den strategiska inriktningen är uttryckt i punktform (med en tillhörande text i strategin), dvs inriktning som ska ge vägledning i det fortsatta arbetet.</a:t>
            </a:r>
          </a:p>
          <a:p>
            <a:endParaRPr lang="sv-SE" dirty="0"/>
          </a:p>
          <a:p>
            <a:r>
              <a:rPr lang="sv-SE" dirty="0"/>
              <a:t>Till varje prioritering visas  de effektmål som prioriteringen (i första hand) bidrar till.</a:t>
            </a:r>
          </a:p>
          <a:p>
            <a:r>
              <a:rPr lang="sv-SE" dirty="0"/>
              <a:t>Likaså visas vilka globala hållbarhetsmål prioriteringen (i första hand) bidrar till.</a:t>
            </a:r>
          </a:p>
          <a:p>
            <a:endParaRPr lang="sv-SE" dirty="0"/>
          </a:p>
          <a:p>
            <a:r>
              <a:rPr lang="sv-SE" dirty="0"/>
              <a:t>Bidrar prioriteringen till fler effektmål? Till fler globala </a:t>
            </a:r>
            <a:r>
              <a:rPr lang="sv-SE" dirty="0" smtClean="0"/>
              <a:t>hållbarhetsmål</a:t>
            </a:r>
            <a:r>
              <a:rPr lang="sv-SE" dirty="0"/>
              <a:t>?</a:t>
            </a:r>
          </a:p>
          <a:p>
            <a:r>
              <a:rPr lang="sv-SE" dirty="0"/>
              <a:t>Så bra! Det är bara bonus.</a:t>
            </a:r>
          </a:p>
          <a:p>
            <a:endParaRPr lang="sv-SE" dirty="0"/>
          </a:p>
          <a:p>
            <a:r>
              <a:rPr lang="sv-SE" dirty="0"/>
              <a:t>Prioriteringarna ger vägledning men behöver konkretiseras ytterligare – vad behöver göras på kort sikt för att nå de långsiktiga målen? </a:t>
            </a:r>
          </a:p>
          <a:p>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22</a:t>
            </a:fld>
            <a:endParaRPr lang="sv-SE"/>
          </a:p>
        </p:txBody>
      </p:sp>
    </p:spTree>
    <p:extLst>
      <p:ext uri="{BB962C8B-B14F-4D97-AF65-F5344CB8AC3E}">
        <p14:creationId xmlns:p14="http://schemas.microsoft.com/office/powerpoint/2010/main" val="1839783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strategin finns en kort inledande text om varje prioritering (den kursiva).</a:t>
            </a:r>
          </a:p>
          <a:p>
            <a:r>
              <a:rPr lang="sv-SE" dirty="0"/>
              <a:t>Den strategiska inriktningen är uttryckt i punktform (med en tillhörande text i strategin), dvs inriktning som ska ge vägledning i det fortsatta arbetet.</a:t>
            </a:r>
          </a:p>
          <a:p>
            <a:endParaRPr lang="sv-SE" dirty="0"/>
          </a:p>
          <a:p>
            <a:r>
              <a:rPr lang="sv-SE" dirty="0"/>
              <a:t>Till varje prioritering visas  de effektmål som prioriteringen (i första hand) bidrar till.</a:t>
            </a:r>
          </a:p>
          <a:p>
            <a:r>
              <a:rPr lang="sv-SE" dirty="0"/>
              <a:t>Likaså visas vilka globala hållbarhetsmål prioriteringen (i första hand) bidrar till.</a:t>
            </a:r>
          </a:p>
          <a:p>
            <a:endParaRPr lang="sv-SE" dirty="0"/>
          </a:p>
          <a:p>
            <a:r>
              <a:rPr lang="sv-SE" dirty="0"/>
              <a:t>Bidrar prioriteringen till fler effektmål? Till fler globala </a:t>
            </a:r>
            <a:r>
              <a:rPr lang="sv-SE" dirty="0" smtClean="0"/>
              <a:t>hållbarhetsmål</a:t>
            </a:r>
            <a:r>
              <a:rPr lang="sv-SE" dirty="0"/>
              <a:t>?</a:t>
            </a:r>
          </a:p>
          <a:p>
            <a:r>
              <a:rPr lang="sv-SE" dirty="0"/>
              <a:t>Så bra! Det är bara bonus.</a:t>
            </a:r>
          </a:p>
          <a:p>
            <a:endParaRPr lang="sv-SE" dirty="0"/>
          </a:p>
          <a:p>
            <a:r>
              <a:rPr lang="sv-SE" dirty="0"/>
              <a:t>Prioriteringarna ger vägledning men behöver konkretiseras ytterligare – vad behöver göras på kort sikt för att nå de långsiktiga målen? </a:t>
            </a:r>
          </a:p>
          <a:p>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23</a:t>
            </a:fld>
            <a:endParaRPr lang="sv-SE"/>
          </a:p>
        </p:txBody>
      </p:sp>
    </p:spTree>
    <p:extLst>
      <p:ext uri="{BB962C8B-B14F-4D97-AF65-F5344CB8AC3E}">
        <p14:creationId xmlns:p14="http://schemas.microsoft.com/office/powerpoint/2010/main" val="1354844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strategin finns en kort inledande text om varje prioritering (den kursiva).</a:t>
            </a:r>
          </a:p>
          <a:p>
            <a:r>
              <a:rPr lang="sv-SE" dirty="0"/>
              <a:t>Den strategiska inriktningen är uttryckt i punktform (med en tillhörande text i strategin), dvs inriktning som ska ge vägledning i det fortsatta arbetet.</a:t>
            </a:r>
          </a:p>
          <a:p>
            <a:endParaRPr lang="sv-SE" dirty="0"/>
          </a:p>
          <a:p>
            <a:r>
              <a:rPr lang="sv-SE" dirty="0"/>
              <a:t>Till varje prioritering visas  de effektmål som prioriteringen (i första hand) bidrar till.</a:t>
            </a:r>
          </a:p>
          <a:p>
            <a:r>
              <a:rPr lang="sv-SE" dirty="0"/>
              <a:t>Likaså visas vilka globala hållbarhetsmål prioriteringen (i första hand) bidrar till.</a:t>
            </a:r>
          </a:p>
          <a:p>
            <a:endParaRPr lang="sv-SE" dirty="0"/>
          </a:p>
          <a:p>
            <a:r>
              <a:rPr lang="sv-SE" dirty="0"/>
              <a:t>Bidrar prioriteringen till fler effektmål? Till fler globala </a:t>
            </a:r>
            <a:r>
              <a:rPr lang="sv-SE" dirty="0" smtClean="0"/>
              <a:t>hållbarhetsmål</a:t>
            </a:r>
            <a:r>
              <a:rPr lang="sv-SE" dirty="0"/>
              <a:t>?</a:t>
            </a:r>
          </a:p>
          <a:p>
            <a:r>
              <a:rPr lang="sv-SE" dirty="0"/>
              <a:t>Så bra! Det är bara bonus.</a:t>
            </a:r>
          </a:p>
          <a:p>
            <a:endParaRPr lang="sv-SE" dirty="0"/>
          </a:p>
          <a:p>
            <a:r>
              <a:rPr lang="sv-SE" dirty="0"/>
              <a:t>Prioriteringarna ger vägledning men behöver konkretiseras ytterligare – vad behöver göras på kort sikt för att nå de långsiktiga målen? </a:t>
            </a:r>
          </a:p>
          <a:p>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24</a:t>
            </a:fld>
            <a:endParaRPr lang="sv-SE"/>
          </a:p>
        </p:txBody>
      </p:sp>
    </p:spTree>
    <p:extLst>
      <p:ext uri="{BB962C8B-B14F-4D97-AF65-F5344CB8AC3E}">
        <p14:creationId xmlns:p14="http://schemas.microsoft.com/office/powerpoint/2010/main" val="2156887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strategin finns en kort inledande text om varje prioritering (den kursiva).</a:t>
            </a:r>
          </a:p>
          <a:p>
            <a:r>
              <a:rPr lang="sv-SE" dirty="0"/>
              <a:t>Den strategiska inriktningen är uttryckt i punktform (med en tillhörande text i strategin), dvs inriktning som ska ge vägledning i det fortsatta arbetet.</a:t>
            </a:r>
          </a:p>
          <a:p>
            <a:endParaRPr lang="sv-SE" dirty="0"/>
          </a:p>
          <a:p>
            <a:r>
              <a:rPr lang="sv-SE" dirty="0"/>
              <a:t>Till varje prioritering visas  de effektmål som prioriteringen (i första hand) bidrar till.</a:t>
            </a:r>
          </a:p>
          <a:p>
            <a:r>
              <a:rPr lang="sv-SE" dirty="0"/>
              <a:t>Likaså visas vilka globala hållbarhetsmål prioriteringen (i första hand) bidrar till.</a:t>
            </a:r>
          </a:p>
          <a:p>
            <a:endParaRPr lang="sv-SE" dirty="0"/>
          </a:p>
          <a:p>
            <a:r>
              <a:rPr lang="sv-SE" dirty="0"/>
              <a:t>Bidrar prioriteringen till fler effektmål? Till fler globala </a:t>
            </a:r>
            <a:r>
              <a:rPr lang="sv-SE" dirty="0" smtClean="0"/>
              <a:t>hållbarhetsmål</a:t>
            </a:r>
            <a:r>
              <a:rPr lang="sv-SE" dirty="0"/>
              <a:t>?</a:t>
            </a:r>
          </a:p>
          <a:p>
            <a:r>
              <a:rPr lang="sv-SE" dirty="0"/>
              <a:t>Så bra! Det är bara bonus.</a:t>
            </a:r>
          </a:p>
          <a:p>
            <a:endParaRPr lang="sv-SE" dirty="0"/>
          </a:p>
          <a:p>
            <a:r>
              <a:rPr lang="sv-SE" dirty="0"/>
              <a:t>Prioriteringarna ger vägledning men behöver konkretiseras ytterligare – vad behöver göras på kort sikt för att nå de långsiktiga målen? </a:t>
            </a:r>
          </a:p>
          <a:p>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25</a:t>
            </a:fld>
            <a:endParaRPr lang="sv-SE"/>
          </a:p>
        </p:txBody>
      </p:sp>
    </p:spTree>
    <p:extLst>
      <p:ext uri="{BB962C8B-B14F-4D97-AF65-F5344CB8AC3E}">
        <p14:creationId xmlns:p14="http://schemas.microsoft.com/office/powerpoint/2010/main" val="4040106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strategin finns en kort inledande text om varje prioritering (den kursiva).</a:t>
            </a:r>
          </a:p>
          <a:p>
            <a:r>
              <a:rPr lang="sv-SE" dirty="0"/>
              <a:t>Den strategiska inriktningen är uttryckt i punktform (med en tillhörande text i strategin), dvs inriktning som ska ge vägledning i det fortsatta arbetet.</a:t>
            </a:r>
          </a:p>
          <a:p>
            <a:endParaRPr lang="sv-SE" dirty="0"/>
          </a:p>
          <a:p>
            <a:r>
              <a:rPr lang="sv-SE" dirty="0"/>
              <a:t>Till varje prioritering visas  de effektmål som prioriteringen (i första hand) bidrar till.</a:t>
            </a:r>
          </a:p>
          <a:p>
            <a:r>
              <a:rPr lang="sv-SE" dirty="0"/>
              <a:t>Likaså visas vilka globala hållbarhetsmål prioriteringen (i första hand) bidrar till.</a:t>
            </a:r>
          </a:p>
          <a:p>
            <a:endParaRPr lang="sv-SE" dirty="0"/>
          </a:p>
          <a:p>
            <a:r>
              <a:rPr lang="sv-SE" dirty="0"/>
              <a:t>Bidrar prioriteringen till fler effektmål? Till fler globala </a:t>
            </a:r>
            <a:r>
              <a:rPr lang="sv-SE" dirty="0" smtClean="0"/>
              <a:t>hållbarhetsmål</a:t>
            </a:r>
            <a:r>
              <a:rPr lang="sv-SE" dirty="0"/>
              <a:t>?</a:t>
            </a:r>
          </a:p>
          <a:p>
            <a:r>
              <a:rPr lang="sv-SE" dirty="0"/>
              <a:t>Så bra! Det är bara bonus.</a:t>
            </a:r>
          </a:p>
          <a:p>
            <a:endParaRPr lang="sv-SE" dirty="0"/>
          </a:p>
          <a:p>
            <a:r>
              <a:rPr lang="sv-SE" dirty="0"/>
              <a:t>Prioriteringarna ger vägledning men behöver konkretiseras ytterligare – vad behöver göras på kort sikt för att nå de långsiktiga målen? </a:t>
            </a:r>
          </a:p>
          <a:p>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26</a:t>
            </a:fld>
            <a:endParaRPr lang="sv-SE"/>
          </a:p>
        </p:txBody>
      </p:sp>
    </p:spTree>
    <p:extLst>
      <p:ext uri="{BB962C8B-B14F-4D97-AF65-F5344CB8AC3E}">
        <p14:creationId xmlns:p14="http://schemas.microsoft.com/office/powerpoint/2010/main" val="718322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strategin finns en kort inledande text om varje prioritering (den kursiva).</a:t>
            </a:r>
          </a:p>
          <a:p>
            <a:r>
              <a:rPr lang="sv-SE" dirty="0"/>
              <a:t>Den strategiska inriktningen är uttryckt i punktform (med en tillhörande text i strategin), dvs inriktning som ska ge vägledning i det fortsatta arbetet.</a:t>
            </a:r>
          </a:p>
          <a:p>
            <a:endParaRPr lang="sv-SE" dirty="0"/>
          </a:p>
          <a:p>
            <a:r>
              <a:rPr lang="sv-SE" dirty="0"/>
              <a:t>Till varje prioritering visas  de effektmål som prioriteringen (i första hand) bidrar till.</a:t>
            </a:r>
          </a:p>
          <a:p>
            <a:r>
              <a:rPr lang="sv-SE" dirty="0"/>
              <a:t>Likaså visas vilka globala hållbarhetsmål prioriteringen (i första hand) bidrar till.</a:t>
            </a:r>
          </a:p>
          <a:p>
            <a:endParaRPr lang="sv-SE" dirty="0"/>
          </a:p>
          <a:p>
            <a:r>
              <a:rPr lang="sv-SE" dirty="0"/>
              <a:t>Bidrar prioriteringen till fler effektmål? Till fler globala </a:t>
            </a:r>
            <a:r>
              <a:rPr lang="sv-SE" dirty="0" smtClean="0"/>
              <a:t>hållbarhetsmål</a:t>
            </a:r>
            <a:r>
              <a:rPr lang="sv-SE" dirty="0"/>
              <a:t>?</a:t>
            </a:r>
          </a:p>
          <a:p>
            <a:r>
              <a:rPr lang="sv-SE" dirty="0"/>
              <a:t>Så bra! Det är bara bonus.</a:t>
            </a:r>
          </a:p>
          <a:p>
            <a:endParaRPr lang="sv-SE" dirty="0"/>
          </a:p>
          <a:p>
            <a:r>
              <a:rPr lang="sv-SE" dirty="0"/>
              <a:t>Prioriteringarna ger vägledning men behöver konkretiseras ytterligare – vad behöver göras på kort sikt för att nå de långsiktiga målen? </a:t>
            </a:r>
          </a:p>
          <a:p>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27</a:t>
            </a:fld>
            <a:endParaRPr lang="sv-SE"/>
          </a:p>
        </p:txBody>
      </p:sp>
    </p:spTree>
    <p:extLst>
      <p:ext uri="{BB962C8B-B14F-4D97-AF65-F5344CB8AC3E}">
        <p14:creationId xmlns:p14="http://schemas.microsoft.com/office/powerpoint/2010/main" val="2433348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strategin finns en kort inledande text om varje prioritering (den kursiva).</a:t>
            </a:r>
          </a:p>
          <a:p>
            <a:r>
              <a:rPr lang="sv-SE" dirty="0"/>
              <a:t>Den strategiska inriktningen är uttryckt i punktform (med en tillhörande text i strategin), dvs inriktning som ska ge vägledning i det fortsatta arbetet.</a:t>
            </a:r>
          </a:p>
          <a:p>
            <a:endParaRPr lang="sv-SE" dirty="0"/>
          </a:p>
          <a:p>
            <a:r>
              <a:rPr lang="sv-SE" dirty="0"/>
              <a:t>Till varje prioritering visas  de effektmål som prioriteringen (i första hand) bidrar till.</a:t>
            </a:r>
          </a:p>
          <a:p>
            <a:r>
              <a:rPr lang="sv-SE" dirty="0"/>
              <a:t>Likaså visas vilka globala hållbarhetsmål prioriteringen (i första hand) bidrar till.</a:t>
            </a:r>
          </a:p>
          <a:p>
            <a:endParaRPr lang="sv-SE" dirty="0"/>
          </a:p>
          <a:p>
            <a:r>
              <a:rPr lang="sv-SE" dirty="0"/>
              <a:t>Bidrar prioriteringen till fler effektmål? Till fler globala </a:t>
            </a:r>
            <a:r>
              <a:rPr lang="sv-SE" dirty="0" smtClean="0"/>
              <a:t>hållbarhetsmål</a:t>
            </a:r>
            <a:r>
              <a:rPr lang="sv-SE" dirty="0"/>
              <a:t>?</a:t>
            </a:r>
          </a:p>
          <a:p>
            <a:r>
              <a:rPr lang="sv-SE" dirty="0"/>
              <a:t>Så bra! Det är bara bonus.</a:t>
            </a:r>
          </a:p>
          <a:p>
            <a:endParaRPr lang="sv-SE" dirty="0"/>
          </a:p>
          <a:p>
            <a:r>
              <a:rPr lang="sv-SE" dirty="0"/>
              <a:t>Prioriteringarna ger vägledning men behöver konkretiseras ytterligare – vad behöver göras på kort sikt för att nå de långsiktiga målen? </a:t>
            </a:r>
          </a:p>
          <a:p>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28</a:t>
            </a:fld>
            <a:endParaRPr lang="sv-SE"/>
          </a:p>
        </p:txBody>
      </p:sp>
    </p:spTree>
    <p:extLst>
      <p:ext uri="{BB962C8B-B14F-4D97-AF65-F5344CB8AC3E}">
        <p14:creationId xmlns:p14="http://schemas.microsoft.com/office/powerpoint/2010/main" val="2214802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strategin finns en kort inledande text om varje prioritering (den kursiva).</a:t>
            </a:r>
          </a:p>
          <a:p>
            <a:r>
              <a:rPr lang="sv-SE" dirty="0"/>
              <a:t>Den strategiska inriktningen är uttryckt i punktform (med en tillhörande text i strategin), dvs inriktning som ska ge vägledning i det fortsatta arbetet.</a:t>
            </a:r>
          </a:p>
          <a:p>
            <a:endParaRPr lang="sv-SE" dirty="0"/>
          </a:p>
          <a:p>
            <a:r>
              <a:rPr lang="sv-SE" dirty="0"/>
              <a:t>Till varje prioritering visas  de effektmål som prioriteringen (i första hand) bidrar till.</a:t>
            </a:r>
          </a:p>
          <a:p>
            <a:r>
              <a:rPr lang="sv-SE" dirty="0"/>
              <a:t>Likaså visas vilka globala hållbarhetsmål prioriteringen (i första hand) bidrar till.</a:t>
            </a:r>
          </a:p>
          <a:p>
            <a:endParaRPr lang="sv-SE" dirty="0"/>
          </a:p>
          <a:p>
            <a:r>
              <a:rPr lang="sv-SE" dirty="0"/>
              <a:t>Bidrar prioriteringen till fler effektmål? Till fler globala </a:t>
            </a:r>
            <a:r>
              <a:rPr lang="sv-SE" dirty="0" smtClean="0"/>
              <a:t>hållbarhetsmål</a:t>
            </a:r>
            <a:r>
              <a:rPr lang="sv-SE" dirty="0"/>
              <a:t>?</a:t>
            </a:r>
          </a:p>
          <a:p>
            <a:r>
              <a:rPr lang="sv-SE" dirty="0"/>
              <a:t>Så bra! Det är bara bonus.</a:t>
            </a:r>
          </a:p>
          <a:p>
            <a:endParaRPr lang="sv-SE" dirty="0"/>
          </a:p>
          <a:p>
            <a:r>
              <a:rPr lang="sv-SE" dirty="0"/>
              <a:t>Prioriteringarna ger vägledning men behöver konkretiseras ytterligare – vad behöver göras på kort sikt för att nå de långsiktiga målen? </a:t>
            </a:r>
          </a:p>
          <a:p>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29</a:t>
            </a:fld>
            <a:endParaRPr lang="sv-SE"/>
          </a:p>
        </p:txBody>
      </p:sp>
    </p:spTree>
    <p:extLst>
      <p:ext uri="{BB962C8B-B14F-4D97-AF65-F5344CB8AC3E}">
        <p14:creationId xmlns:p14="http://schemas.microsoft.com/office/powerpoint/2010/main" val="1438551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56431" y="4718012"/>
            <a:ext cx="5486400" cy="5211801"/>
          </a:xfrm>
        </p:spPr>
        <p:txBody>
          <a:bodyPr/>
          <a:lstStyle/>
          <a:p>
            <a:r>
              <a:rPr lang="sv-SE" dirty="0" smtClean="0"/>
              <a:t>Vilka är nycklarna på </a:t>
            </a:r>
            <a:r>
              <a:rPr lang="sv-SE" dirty="0"/>
              <a:t>väg mot Vårt Gotland 2040? </a:t>
            </a:r>
          </a:p>
          <a:p>
            <a:r>
              <a:rPr lang="sv-SE" dirty="0" smtClean="0"/>
              <a:t> </a:t>
            </a:r>
            <a:endParaRPr lang="sv-SE" dirty="0"/>
          </a:p>
          <a:p>
            <a:r>
              <a:rPr lang="sv-SE" dirty="0"/>
              <a:t>Vi vill nå ett långsiktigt hållbart Gotland – ekonomiskt, socialt och miljömässigt – och för att göra det behöver vi integrera hållbarhetsperspektiven i mål, prioriteringar och i beslut om insatser. Vi </a:t>
            </a:r>
            <a:r>
              <a:rPr lang="sv-SE" dirty="0" smtClean="0"/>
              <a:t>behöver </a:t>
            </a:r>
            <a:r>
              <a:rPr lang="sv-SE" dirty="0"/>
              <a:t>tillsammans bli ännu bättre på hållbarhet, ur alla perspektiv</a:t>
            </a:r>
            <a:r>
              <a:rPr lang="sv-SE" dirty="0" smtClean="0"/>
              <a:t>. </a:t>
            </a:r>
          </a:p>
          <a:p>
            <a:endParaRPr lang="sv-SE" dirty="0"/>
          </a:p>
          <a:p>
            <a:r>
              <a:rPr lang="sv-SE" dirty="0" smtClean="0"/>
              <a:t>Är </a:t>
            </a:r>
            <a:r>
              <a:rPr lang="sv-SE" dirty="0"/>
              <a:t>det här </a:t>
            </a:r>
            <a:r>
              <a:rPr lang="sv-SE" dirty="0" smtClean="0"/>
              <a:t>med hållbarhet enkelt</a:t>
            </a:r>
            <a:r>
              <a:rPr lang="sv-SE" dirty="0"/>
              <a:t>? Nej, här finns massor av målkonflikter på vägen, där avvägningar kommer att behöva göras. Det är viktigt att lyfta fram de målkonflikter som finns (och även synergier) när beslut ska </a:t>
            </a:r>
            <a:r>
              <a:rPr lang="sv-SE" dirty="0" smtClean="0"/>
              <a:t>fattas. </a:t>
            </a:r>
            <a:endParaRPr lang="sv-SE" dirty="0"/>
          </a:p>
          <a:p>
            <a:endParaRPr lang="sv-SE" dirty="0"/>
          </a:p>
          <a:p>
            <a:r>
              <a:rPr lang="sv-SE" dirty="0"/>
              <a:t>Vi behöver också goda förutsättningar för samverkan – inom region Gotland och mellan olika aktörer och samhällsnivåer. Det är något vi gör en hel del av, men </a:t>
            </a:r>
            <a:r>
              <a:rPr lang="sv-SE" dirty="0" smtClean="0"/>
              <a:t>samverkan är en </a:t>
            </a:r>
            <a:r>
              <a:rPr lang="sv-SE" dirty="0"/>
              <a:t>kompetens i sig som vi gemensamt behöver bli ännu bättre på. </a:t>
            </a:r>
            <a:endParaRPr lang="sv-SE" dirty="0" smtClean="0"/>
          </a:p>
          <a:p>
            <a:endParaRPr lang="sv-SE" dirty="0"/>
          </a:p>
          <a:p>
            <a:endParaRPr lang="sv-SE" dirty="0"/>
          </a:p>
          <a:p>
            <a:r>
              <a:rPr lang="sv-SE" b="1" dirty="0" smtClean="0"/>
              <a:t>Frågor att samtala om:</a:t>
            </a:r>
          </a:p>
          <a:p>
            <a:pPr marL="171450" indent="-171450">
              <a:buFont typeface="Arial" panose="020B0604020202020204" pitchFamily="34" charset="0"/>
              <a:buChar char="•"/>
            </a:pPr>
            <a:r>
              <a:rPr lang="sv-SE" dirty="0" smtClean="0"/>
              <a:t>Hur kan vi stärka vårt hållbarhetsarbete? </a:t>
            </a:r>
          </a:p>
          <a:p>
            <a:pPr marL="171450" indent="-171450">
              <a:buFont typeface="Arial" panose="020B0604020202020204" pitchFamily="34" charset="0"/>
              <a:buChar char="•"/>
            </a:pPr>
            <a:r>
              <a:rPr lang="sv-SE" dirty="0" smtClean="0"/>
              <a:t>Vilka erfarenheter har vi av samverkan – när den fungerar som bäst? Och när det inte går som vi önskar? Vad behöver vi utveckla? </a:t>
            </a:r>
          </a:p>
          <a:p>
            <a:pPr marL="171450" indent="-171450">
              <a:buFont typeface="Arial" panose="020B0604020202020204" pitchFamily="34" charset="0"/>
              <a:buChar char="•"/>
            </a:pPr>
            <a:r>
              <a:rPr lang="sv-SE" dirty="0" smtClean="0"/>
              <a:t>Hur ska vi på Gotland använda styrkan som närheten och de korta kontaktvägarna ger och vara en förebild även för samverkan?</a:t>
            </a:r>
          </a:p>
          <a:p>
            <a:endParaRPr lang="sv-SE" dirty="0" smtClean="0"/>
          </a:p>
          <a:p>
            <a:endParaRPr lang="sv-SE" dirty="0"/>
          </a:p>
        </p:txBody>
      </p:sp>
    </p:spTree>
    <p:extLst>
      <p:ext uri="{BB962C8B-B14F-4D97-AF65-F5344CB8AC3E}">
        <p14:creationId xmlns:p14="http://schemas.microsoft.com/office/powerpoint/2010/main" val="97249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Lag om regionalt utvecklingsansvar</a:t>
            </a:r>
          </a:p>
          <a:p>
            <a:r>
              <a:rPr lang="sv-SE" dirty="0" smtClean="0">
                <a:hlinkClick r:id="rId3"/>
              </a:rPr>
              <a:t>https://www.riksdagen.se/sv/dokument-lagar/dokument/svensk-forfattningssamling/lag-2010630-om-regionalt-utvecklingsansvar_sfs-2010-630</a:t>
            </a:r>
            <a:endParaRPr lang="sv-SE" dirty="0" smtClean="0"/>
          </a:p>
          <a:p>
            <a:endParaRPr lang="sv-SE" b="1" dirty="0"/>
          </a:p>
          <a:p>
            <a:r>
              <a:rPr lang="sv-SE" b="1" dirty="0" smtClean="0"/>
              <a:t>Förordning om regionalt tillväxtarbete</a:t>
            </a:r>
            <a:br>
              <a:rPr lang="sv-SE" b="1" dirty="0" smtClean="0"/>
            </a:br>
            <a:r>
              <a:rPr lang="sv-SE" dirty="0" smtClean="0">
                <a:hlinkClick r:id="rId4"/>
              </a:rPr>
              <a:t>https://www.riksdagen.se/sv/dokument-lagar/dokument/svensk-forfattningssamling/forordning-2017583-om-regionalt-tillvaxtarbete_sfs-2017-583</a:t>
            </a:r>
            <a:endParaRPr lang="sv-SE" dirty="0" smtClean="0"/>
          </a:p>
          <a:p>
            <a:endParaRPr lang="sv-SE" dirty="0"/>
          </a:p>
        </p:txBody>
      </p:sp>
      <p:sp>
        <p:nvSpPr>
          <p:cNvPr id="4" name="Platshållare för bildnummer 3"/>
          <p:cNvSpPr>
            <a:spLocks noGrp="1"/>
          </p:cNvSpPr>
          <p:nvPr>
            <p:ph type="sldNum" sz="quarter" idx="10"/>
          </p:nvPr>
        </p:nvSpPr>
        <p:spPr/>
        <p:txBody>
          <a:bodyPr/>
          <a:lstStyle/>
          <a:p>
            <a:fld id="{4061F063-FDC3-4BD2-9743-D780A28FC138}" type="slidenum">
              <a:rPr lang="sv-SE" smtClean="0"/>
              <a:t>3</a:t>
            </a:fld>
            <a:endParaRPr lang="sv-SE"/>
          </a:p>
        </p:txBody>
      </p:sp>
    </p:spTree>
    <p:extLst>
      <p:ext uri="{BB962C8B-B14F-4D97-AF65-F5344CB8AC3E}">
        <p14:creationId xmlns:p14="http://schemas.microsoft.com/office/powerpoint/2010/main" val="330860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här bilden kallas samhandlingstrappan och visar på både bredden och djupet i vad vi gör gemensamt. Syftet är inte att allt ska ske i samhandling, ibland är samsyn effektivt nog. Allt som oftast är dock samhällsutmaningar komplexa och kan inte lösas av en aktör.</a:t>
            </a:r>
          </a:p>
          <a:p>
            <a:endParaRPr lang="sv-SE" dirty="0"/>
          </a:p>
          <a:p>
            <a:r>
              <a:rPr lang="sv-SE" dirty="0" smtClean="0"/>
              <a:t>Vi börjar ju inte från noll. Det sker många samtal och utbyten, det görs massor av insatser i samverkan som leder i riktning mot målen i Vårt Gotland 2040.</a:t>
            </a:r>
          </a:p>
          <a:p>
            <a:endParaRPr lang="sv-SE" dirty="0"/>
          </a:p>
          <a:p>
            <a:endParaRPr lang="sv-SE" dirty="0" smtClean="0"/>
          </a:p>
          <a:p>
            <a:r>
              <a:rPr lang="sv-SE" b="1" dirty="0" smtClean="0"/>
              <a:t>Frågor att samtala om: </a:t>
            </a:r>
          </a:p>
          <a:p>
            <a:pPr marL="171450" indent="-171450">
              <a:buFont typeface="Arial" panose="020B0604020202020204" pitchFamily="34" charset="0"/>
              <a:buChar char="•"/>
            </a:pPr>
            <a:r>
              <a:rPr lang="sv-SE" dirty="0" smtClean="0"/>
              <a:t>Vad behöver vi ytterligare för att verkligen göra skillnad?</a:t>
            </a:r>
          </a:p>
          <a:p>
            <a:pPr marL="171450" indent="-171450">
              <a:buFont typeface="Arial" panose="020B0604020202020204" pitchFamily="34" charset="0"/>
              <a:buChar char="•"/>
            </a:pPr>
            <a:r>
              <a:rPr lang="sv-SE" dirty="0" smtClean="0"/>
              <a:t>Vad behöver vi göra i samverkan och samhandling med andra? </a:t>
            </a:r>
          </a:p>
          <a:p>
            <a:pPr marL="171450" indent="-171450">
              <a:buFont typeface="Arial" panose="020B0604020202020204" pitchFamily="34" charset="0"/>
              <a:buChar char="•"/>
            </a:pPr>
            <a:r>
              <a:rPr lang="sv-SE" dirty="0" smtClean="0"/>
              <a:t>ska </a:t>
            </a:r>
            <a:r>
              <a:rPr lang="sv-SE" dirty="0"/>
              <a:t>vi använda styrkan som närheten och de korta kontaktvägarna ger och vara en förebild även för samverkan?</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4061F063-FDC3-4BD2-9743-D780A28FC138}" type="slidenum">
              <a:rPr lang="sv-SE" smtClean="0"/>
              <a:t>31</a:t>
            </a:fld>
            <a:endParaRPr lang="sv-SE"/>
          </a:p>
        </p:txBody>
      </p:sp>
    </p:spTree>
    <p:extLst>
      <p:ext uri="{BB962C8B-B14F-4D97-AF65-F5344CB8AC3E}">
        <p14:creationId xmlns:p14="http://schemas.microsoft.com/office/powerpoint/2010/main" val="964262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Vårt Gotland 2040 kommer att användas på flera olika sätt. Dels genom att varje aktör ska eller kan beakta Vårt Gotland 2040 i sin verksamhet. Dels genom att gotländska utvecklingsaktörer kraftsamlar i gemensamma genomförandeprogram.</a:t>
            </a:r>
            <a:endParaRPr lang="sv-SE" dirty="0"/>
          </a:p>
        </p:txBody>
      </p:sp>
      <p:sp>
        <p:nvSpPr>
          <p:cNvPr id="4" name="Platshållare för bildnummer 3"/>
          <p:cNvSpPr>
            <a:spLocks noGrp="1"/>
          </p:cNvSpPr>
          <p:nvPr>
            <p:ph type="sldNum" sz="quarter" idx="10"/>
          </p:nvPr>
        </p:nvSpPr>
        <p:spPr/>
        <p:txBody>
          <a:bodyPr/>
          <a:lstStyle/>
          <a:p>
            <a:fld id="{4061F063-FDC3-4BD2-9743-D780A28FC138}" type="slidenum">
              <a:rPr lang="sv-SE" smtClean="0"/>
              <a:t>32</a:t>
            </a:fld>
            <a:endParaRPr lang="sv-SE"/>
          </a:p>
        </p:txBody>
      </p:sp>
    </p:spTree>
    <p:extLst>
      <p:ext uri="{BB962C8B-B14F-4D97-AF65-F5344CB8AC3E}">
        <p14:creationId xmlns:p14="http://schemas.microsoft.com/office/powerpoint/2010/main" val="238665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Vårt Gotland 2040 ger mål och riktning på lång sikt och har funktionen av ett ”paraplydokument”.</a:t>
            </a:r>
          </a:p>
          <a:p>
            <a:endParaRPr lang="sv-SE" dirty="0"/>
          </a:p>
          <a:p>
            <a:r>
              <a:rPr lang="sv-SE" dirty="0" smtClean="0"/>
              <a:t>Region Gotland, Länsstyrelsen och andra statliga myndigheter ska beakta den regionala utvecklingsstrategin. Förstås.</a:t>
            </a:r>
          </a:p>
          <a:p>
            <a:endParaRPr lang="sv-SE" dirty="0" smtClean="0"/>
          </a:p>
          <a:p>
            <a:r>
              <a:rPr lang="sv-SE" dirty="0" smtClean="0"/>
              <a:t>Näringsliv och föreningsliv ska inte styras på formellt sätt, men kan välja att beakta Vårt Gotland 2040 i sin verksamhet om så önskas. Här spelar processen och delaktigheten under framtagandet en stor roll. En väl förankrad strategi vill vi alla också genomföra!</a:t>
            </a:r>
          </a:p>
          <a:p>
            <a:endParaRPr lang="sv-SE" dirty="0"/>
          </a:p>
          <a:p>
            <a:r>
              <a:rPr lang="sv-SE" dirty="0" smtClean="0"/>
              <a:t>Om näringsliv och ideell sektor vill söka regionala utvecklingsmedel och/eller EU-medel för projekt så visar Vårt Gotland 2040 vad som kommer att prioriteras.</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1F063-FDC3-4BD2-9743-D780A28FC1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901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har nu  mål </a:t>
            </a:r>
            <a:r>
              <a:rPr lang="sv-SE" dirty="0"/>
              <a:t>på lång sikt och </a:t>
            </a:r>
            <a:r>
              <a:rPr lang="sv-SE" dirty="0" smtClean="0"/>
              <a:t>prioriteringar/riktning </a:t>
            </a:r>
            <a:r>
              <a:rPr lang="sv-SE" dirty="0"/>
              <a:t>för att nå </a:t>
            </a:r>
            <a:r>
              <a:rPr lang="sv-SE" dirty="0" smtClean="0"/>
              <a:t>dem. Nästa </a:t>
            </a:r>
            <a:r>
              <a:rPr lang="sv-SE" dirty="0"/>
              <a:t>steg är att konkretisera vad vi gemensamt behöver göra </a:t>
            </a:r>
            <a:r>
              <a:rPr lang="sv-SE" b="1" dirty="0"/>
              <a:t>på kort sikt</a:t>
            </a:r>
            <a:r>
              <a:rPr lang="sv-SE" dirty="0"/>
              <a:t> </a:t>
            </a:r>
            <a:r>
              <a:rPr lang="sv-SE" dirty="0" smtClean="0"/>
              <a:t>för </a:t>
            </a:r>
            <a:r>
              <a:rPr lang="sv-SE" dirty="0"/>
              <a:t>att nå de långsiktiga målen. </a:t>
            </a:r>
            <a:r>
              <a:rPr lang="sv-SE" dirty="0" smtClean="0"/>
              <a:t>Dessutom sätter vi mål för vad som ska uppnås på kort sikt.</a:t>
            </a:r>
          </a:p>
          <a:p>
            <a:endParaRPr lang="sv-SE" dirty="0" smtClean="0"/>
          </a:p>
          <a:p>
            <a:r>
              <a:rPr lang="sv-SE" dirty="0"/>
              <a:t>Samhandling i regional utveckling står för att komplettera varandra i genomförandet för att nå gemensamma mål. Var och en av aktörerna bidrar med sin del i den förändring som behöver ske. Det betyder inte att allt ska göras tillsammans </a:t>
            </a:r>
          </a:p>
          <a:p>
            <a:r>
              <a:rPr lang="sv-SE" dirty="0"/>
              <a:t>samtidigt på samma plats eller på samma sätt, utan samhandling sker genom att utvecklingsinsatserna strävar mot samma mål och aktörerna stämmer av riktningen under arbetets gång. </a:t>
            </a:r>
          </a:p>
          <a:p>
            <a:endParaRPr lang="sv-SE" dirty="0" smtClean="0"/>
          </a:p>
          <a:p>
            <a:r>
              <a:rPr lang="sv-SE" dirty="0" smtClean="0"/>
              <a:t>Kort sikt är vanligtvis en mandatperiod, dvs 4 år, men eftersom Vårt Gotland 2040 antas mitt i en mandatperiod siktar den första omgången av genomförandeprogram på 2027. Även till 2027 är en lång period för vissa frågor, så flexibilitet behövs.</a:t>
            </a:r>
          </a:p>
          <a:p>
            <a:endParaRPr lang="sv-SE" dirty="0" smtClean="0"/>
          </a:p>
          <a:p>
            <a:r>
              <a:rPr lang="sv-SE" dirty="0" smtClean="0"/>
              <a:t>Tre stycken genomförandeprogram med inriktning näringslivets förutsättningar och innovation, Klimat, energi och miljö samt Social välfärd tas fram. De två förstnämnda under 2021.</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3F627-72C6-445D-A694-80C298CAEA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96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3F627-72C6-445D-A694-80C298CAEA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395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här prioriteringarna är grunden i Näringslivsprogrammet.</a:t>
            </a:r>
          </a:p>
          <a:p>
            <a:endParaRPr lang="sv-SE" dirty="0" smtClean="0"/>
          </a:p>
          <a:p>
            <a:r>
              <a:rPr lang="sv-SE" dirty="0"/>
              <a:t>Arbetsgrupper sätts samman utifrån prioriteringar i Vårt Gotland 2040.</a:t>
            </a:r>
          </a:p>
          <a:p>
            <a:r>
              <a:rPr lang="sv-SE" dirty="0"/>
              <a:t>Det finns en rad skärningspunkter mellan programmen, vilket ställer krav på god samordning i processen.</a:t>
            </a:r>
          </a:p>
          <a:p>
            <a:endParaRPr lang="sv-SE" dirty="0"/>
          </a:p>
        </p:txBody>
      </p:sp>
      <p:sp>
        <p:nvSpPr>
          <p:cNvPr id="4" name="Platshållare för bildnummer 3"/>
          <p:cNvSpPr>
            <a:spLocks noGrp="1"/>
          </p:cNvSpPr>
          <p:nvPr>
            <p:ph type="sldNum" sz="quarter" idx="10"/>
          </p:nvPr>
        </p:nvSpPr>
        <p:spPr/>
        <p:txBody>
          <a:bodyPr/>
          <a:lstStyle/>
          <a:p>
            <a:fld id="{610CECFE-128B-465A-8B30-D087C672CDE8}" type="slidenum">
              <a:rPr lang="sv-SE" smtClean="0"/>
              <a:t>36</a:t>
            </a:fld>
            <a:endParaRPr lang="sv-SE"/>
          </a:p>
        </p:txBody>
      </p:sp>
    </p:spTree>
    <p:extLst>
      <p:ext uri="{BB962C8B-B14F-4D97-AF65-F5344CB8AC3E}">
        <p14:creationId xmlns:p14="http://schemas.microsoft.com/office/powerpoint/2010/main" val="2146050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här prioriteringarna är grunden i Klimat, energi och miljöprogrammet</a:t>
            </a:r>
          </a:p>
          <a:p>
            <a:endParaRPr lang="sv-SE" dirty="0"/>
          </a:p>
          <a:p>
            <a:r>
              <a:rPr lang="sv-SE" dirty="0"/>
              <a:t>Arbetsgrupper sätts samman utifrån prioriteringar i Vårt Gotland 2040.</a:t>
            </a:r>
          </a:p>
          <a:p>
            <a:r>
              <a:rPr lang="sv-SE" dirty="0"/>
              <a:t>Det finns en rad skärningspunkter mellan programmen, vilket ställer krav på god samordning i processen.</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1F063-FDC3-4BD2-9743-D780A28FC1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348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Region Gotland har ansvar för att följa utvecklingen i länet, samt resultaten av det regionala utvecklingsarbetet. Det ger ett underlag för ett gemensamt lärande, där en rapport och en årligt återkommande mötesplats ger möjlighet till en samlad gemensam analys. </a:t>
            </a:r>
          </a:p>
          <a:p>
            <a:endParaRPr lang="sv-SE" dirty="0"/>
          </a:p>
          <a:p>
            <a:r>
              <a:rPr lang="sv-SE" dirty="0" smtClean="0"/>
              <a:t>Vad gör vi? Vad ser vi för resultat av  våra insatser? Hur går det för Gotland?  Finns anledning av revidera något? Vad behöver vi eventuellt skruva på i våra insatser för att göra skillnad och nå målen?</a:t>
            </a:r>
            <a:endParaRPr lang="sv-SE" dirty="0"/>
          </a:p>
        </p:txBody>
      </p:sp>
      <p:sp>
        <p:nvSpPr>
          <p:cNvPr id="4" name="Platshållare för bildnummer 3"/>
          <p:cNvSpPr>
            <a:spLocks noGrp="1"/>
          </p:cNvSpPr>
          <p:nvPr>
            <p:ph type="sldNum" sz="quarter" idx="10"/>
          </p:nvPr>
        </p:nvSpPr>
        <p:spPr/>
        <p:txBody>
          <a:bodyPr/>
          <a:lstStyle/>
          <a:p>
            <a:fld id="{5DD3AEC4-7F65-4027-AEF1-303C5AEF357A}" type="slidenum">
              <a:rPr lang="sv-SE" smtClean="0"/>
              <a:t>38</a:t>
            </a:fld>
            <a:endParaRPr lang="sv-SE"/>
          </a:p>
        </p:txBody>
      </p:sp>
    </p:spTree>
    <p:extLst>
      <p:ext uri="{BB962C8B-B14F-4D97-AF65-F5344CB8AC3E}">
        <p14:creationId xmlns:p14="http://schemas.microsoft.com/office/powerpoint/2010/main" val="1771310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är webbplatsen där man hittar allt om Vårt Gotland 2040.</a:t>
            </a:r>
          </a:p>
        </p:txBody>
      </p:sp>
      <p:sp>
        <p:nvSpPr>
          <p:cNvPr id="4" name="Platshållare för bildnummer 3"/>
          <p:cNvSpPr>
            <a:spLocks noGrp="1"/>
          </p:cNvSpPr>
          <p:nvPr>
            <p:ph type="sldNum" sz="quarter" idx="10"/>
          </p:nvPr>
        </p:nvSpPr>
        <p:spPr/>
        <p:txBody>
          <a:bodyPr/>
          <a:lstStyle/>
          <a:p>
            <a:fld id="{4061F063-FDC3-4BD2-9743-D780A28FC138}" type="slidenum">
              <a:rPr lang="sv-SE" smtClean="0"/>
              <a:t>39</a:t>
            </a:fld>
            <a:endParaRPr lang="sv-SE"/>
          </a:p>
        </p:txBody>
      </p:sp>
    </p:spTree>
    <p:extLst>
      <p:ext uri="{BB962C8B-B14F-4D97-AF65-F5344CB8AC3E}">
        <p14:creationId xmlns:p14="http://schemas.microsoft.com/office/powerpoint/2010/main" val="241224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8176" y="4821155"/>
            <a:ext cx="5510225" cy="4329404"/>
          </a:xfrm>
        </p:spPr>
        <p:txBody>
          <a:bodyPr/>
          <a:lstStyle/>
          <a:p>
            <a:r>
              <a:rPr lang="sv-SE" dirty="0" smtClean="0"/>
              <a:t>Varje region måste ta utgångspunkt i sina förutsättningar. </a:t>
            </a:r>
          </a:p>
          <a:p>
            <a:endParaRPr lang="sv-SE" dirty="0"/>
          </a:p>
          <a:p>
            <a:r>
              <a:rPr lang="sv-SE" dirty="0" smtClean="0"/>
              <a:t>Gotland är en landsbygdsregion, en växande sådan vilket inte alla landsbygdsregioner är. Vi är också län, region och kommun i samma geografi, vilket är unikt. </a:t>
            </a:r>
          </a:p>
          <a:p>
            <a:endParaRPr lang="sv-SE" dirty="0"/>
          </a:p>
          <a:p>
            <a:r>
              <a:rPr lang="sv-SE" dirty="0" smtClean="0"/>
              <a:t>Vi är en ö. </a:t>
            </a:r>
            <a:r>
              <a:rPr lang="sv-SE" dirty="0"/>
              <a:t>Ö-läget kan vi inte påverka, men vi ska se till att det är en av våra fördelar</a:t>
            </a:r>
            <a:r>
              <a:rPr lang="sv-SE" dirty="0" smtClean="0"/>
              <a:t>.</a:t>
            </a:r>
            <a:r>
              <a:rPr lang="sv-SE" dirty="0"/>
              <a:t> </a:t>
            </a:r>
            <a:endParaRPr lang="sv-SE" dirty="0" smtClean="0"/>
          </a:p>
          <a:p>
            <a:endParaRPr lang="sv-SE" dirty="0" smtClean="0"/>
          </a:p>
          <a:p>
            <a:r>
              <a:rPr lang="sv-SE" dirty="0" smtClean="0"/>
              <a:t>Det </a:t>
            </a:r>
            <a:r>
              <a:rPr lang="sv-SE" dirty="0"/>
              <a:t>faktum att vi är en ö skapar en särskild närhet mellan människor och organisationer. </a:t>
            </a:r>
            <a:r>
              <a:rPr lang="sv-SE" dirty="0" smtClean="0"/>
              <a:t>Det är människor som ”gör utvecklingen”. Det </a:t>
            </a:r>
            <a:r>
              <a:rPr lang="sv-SE" dirty="0"/>
              <a:t>starka lokala engagemanget är en enorm kraft. </a:t>
            </a:r>
            <a:r>
              <a:rPr lang="sv-SE" b="1" dirty="0"/>
              <a:t> </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3F627-72C6-445D-A694-80C298CAEA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68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här är en visuell innehållsförteckning av strategin </a:t>
            </a:r>
          </a:p>
          <a:p>
            <a:r>
              <a:rPr lang="sv-SE" dirty="0" smtClean="0"/>
              <a:t>Den illustrerar också en rörelse i tid, där vi rör oss från nuläge till önskad framtid, dvs målen för 2040.</a:t>
            </a:r>
          </a:p>
          <a:p>
            <a:r>
              <a:rPr lang="sv-SE" dirty="0" smtClean="0"/>
              <a:t>I avsnittet </a:t>
            </a:r>
            <a:r>
              <a:rPr lang="sv-SE" i="1" dirty="0" smtClean="0"/>
              <a:t>Utgångspunkter</a:t>
            </a:r>
            <a:r>
              <a:rPr lang="sv-SE" dirty="0" smtClean="0"/>
              <a:t> finns våra utmaningar beskrivna, utmaningar som också är möjligheter. Där finns också vår geografiska förutsättning, ö-läget, beskrivet. </a:t>
            </a:r>
          </a:p>
          <a:p>
            <a:r>
              <a:rPr lang="sv-SE" dirty="0" smtClean="0"/>
              <a:t>En utgångspunkt är också hur vi ser på hållbarhet, de perspektiv som ska genomsyra hela strategin.</a:t>
            </a:r>
            <a:endParaRPr lang="sv-SE" dirty="0"/>
          </a:p>
          <a:p>
            <a:r>
              <a:rPr lang="sv-SE" i="1" dirty="0" smtClean="0"/>
              <a:t>Prioriteringarna</a:t>
            </a:r>
            <a:r>
              <a:rPr lang="sv-SE" dirty="0" smtClean="0"/>
              <a:t> ger vägledande inriktning.</a:t>
            </a:r>
          </a:p>
          <a:p>
            <a:r>
              <a:rPr lang="sv-SE" dirty="0" smtClean="0"/>
              <a:t>I strategin finns kort beskrivet hur den ska </a:t>
            </a:r>
            <a:r>
              <a:rPr lang="sv-SE" i="1" dirty="0" smtClean="0"/>
              <a:t>genomföras </a:t>
            </a:r>
            <a:r>
              <a:rPr lang="sv-SE" dirty="0" smtClean="0"/>
              <a:t>och hur den ska </a:t>
            </a:r>
            <a:r>
              <a:rPr lang="sv-SE" i="1" dirty="0" smtClean="0"/>
              <a:t>följas upp och utvärderas.</a:t>
            </a:r>
          </a:p>
          <a:p>
            <a:endParaRPr lang="sv-SE" i="1" dirty="0"/>
          </a:p>
          <a:p>
            <a:r>
              <a:rPr lang="sv-SE" i="1" smtClean="0"/>
              <a:t>Se även bild </a:t>
            </a:r>
            <a:r>
              <a:rPr lang="sv-SE" i="1" dirty="0" smtClean="0"/>
              <a:t>12 för samlad bild med innehållet</a:t>
            </a:r>
            <a:endParaRPr lang="sv-SE" i="1" dirty="0"/>
          </a:p>
        </p:txBody>
      </p:sp>
      <p:sp>
        <p:nvSpPr>
          <p:cNvPr id="4" name="Platshållare för bildnummer 3"/>
          <p:cNvSpPr>
            <a:spLocks noGrp="1"/>
          </p:cNvSpPr>
          <p:nvPr>
            <p:ph type="sldNum" sz="quarter" idx="10"/>
          </p:nvPr>
        </p:nvSpPr>
        <p:spPr/>
        <p:txBody>
          <a:bodyPr/>
          <a:lstStyle/>
          <a:p>
            <a:fld id="{4061F063-FDC3-4BD2-9743-D780A28FC138}" type="slidenum">
              <a:rPr lang="sv-SE" smtClean="0"/>
              <a:t>5</a:t>
            </a:fld>
            <a:endParaRPr lang="sv-SE"/>
          </a:p>
        </p:txBody>
      </p:sp>
    </p:spTree>
    <p:extLst>
      <p:ext uri="{BB962C8B-B14F-4D97-AF65-F5344CB8AC3E}">
        <p14:creationId xmlns:p14="http://schemas.microsoft.com/office/powerpoint/2010/main" val="320800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Gotland har många styrkor, här ser ni några av dem.</a:t>
            </a:r>
          </a:p>
          <a:p>
            <a:endParaRPr lang="sv-SE" dirty="0"/>
          </a:p>
          <a:p>
            <a:r>
              <a:rPr lang="sv-SE" b="1" dirty="0" smtClean="0"/>
              <a:t>Frågor att samtala om:</a:t>
            </a:r>
          </a:p>
          <a:p>
            <a:pPr marL="171450" indent="-171450">
              <a:buFont typeface="Arial" panose="020B0604020202020204" pitchFamily="34" charset="0"/>
              <a:buChar char="•"/>
            </a:pPr>
            <a:r>
              <a:rPr lang="sv-SE" dirty="0" smtClean="0"/>
              <a:t>Vad ser du för styrkor på Gotland? Stämmer din bild med denna?</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3F627-72C6-445D-A694-80C298CAEA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34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519311" y="5021040"/>
            <a:ext cx="5440363" cy="3910013"/>
          </a:xfrm>
        </p:spPr>
        <p:txBody>
          <a:bodyPr/>
          <a:lstStyle/>
          <a:p>
            <a:endParaRPr lang="sv-SE" dirty="0" smtClean="0"/>
          </a:p>
          <a:p>
            <a:r>
              <a:rPr lang="sv-SE" dirty="0"/>
              <a:t>Det finns </a:t>
            </a:r>
            <a:r>
              <a:rPr lang="sv-SE" dirty="0" smtClean="0"/>
              <a:t>utmaningar </a:t>
            </a:r>
            <a:r>
              <a:rPr lang="sv-SE" dirty="0"/>
              <a:t>som vi behöver möta, här mycket kort beskrivna. </a:t>
            </a:r>
            <a:br>
              <a:rPr lang="sv-SE" dirty="0"/>
            </a:br>
            <a:r>
              <a:rPr lang="sv-SE" dirty="0"/>
              <a:t>(Mer finns i strategin, ännu lite mer finns i nulägesanalysen från 2019.)</a:t>
            </a:r>
          </a:p>
          <a:p>
            <a:endParaRPr lang="sv-SE" dirty="0"/>
          </a:p>
          <a:p>
            <a:endParaRPr lang="sv-SE" dirty="0"/>
          </a:p>
          <a:p>
            <a:r>
              <a:rPr lang="sv-SE" dirty="0"/>
              <a:t>Vision och mål i Vårt Gotland 2040  – är satta utifrån att vi ska</a:t>
            </a:r>
          </a:p>
          <a:p>
            <a:pPr marL="171450" indent="-171450">
              <a:buFont typeface="Arial" panose="020B0604020202020204" pitchFamily="34" charset="0"/>
              <a:buChar char="•"/>
            </a:pPr>
            <a:r>
              <a:rPr lang="sv-SE" dirty="0"/>
              <a:t>Ta tillvara våra styrkor</a:t>
            </a:r>
          </a:p>
          <a:p>
            <a:pPr marL="171450" indent="-171450">
              <a:buFont typeface="Arial" panose="020B0604020202020204" pitchFamily="34" charset="0"/>
              <a:buChar char="•"/>
            </a:pPr>
            <a:r>
              <a:rPr lang="sv-SE" dirty="0"/>
              <a:t>Ta oss an utmaningarna. </a:t>
            </a:r>
            <a:r>
              <a:rPr lang="sv-SE" dirty="0" smtClean="0"/>
              <a:t>Våra </a:t>
            </a:r>
            <a:r>
              <a:rPr lang="sv-SE" dirty="0"/>
              <a:t>utmaningar är också våra möjligheter.</a:t>
            </a:r>
          </a:p>
          <a:p>
            <a:endParaRPr lang="sv-SE" dirty="0"/>
          </a:p>
          <a:p>
            <a:endParaRPr lang="sv-SE" dirty="0"/>
          </a:p>
          <a:p>
            <a:endParaRPr lang="sv-SE" dirty="0"/>
          </a:p>
          <a:p>
            <a:r>
              <a:rPr lang="sv-SE" b="1" dirty="0"/>
              <a:t>Frågor att samtala om:</a:t>
            </a:r>
          </a:p>
          <a:p>
            <a:r>
              <a:rPr lang="sv-SE" dirty="0"/>
              <a:t>Hur påverkar de övergripande samhällsutmaningarna de frågor du ansvar för/arbetar med?</a:t>
            </a:r>
          </a:p>
          <a:p>
            <a:r>
              <a:rPr lang="sv-SE" dirty="0"/>
              <a:t>Hur kan vi vända utmaningarna till möjligheter?</a:t>
            </a:r>
          </a:p>
          <a:p>
            <a:r>
              <a:rPr lang="sv-SE" dirty="0"/>
              <a:t>Vilka övergripande samhällsutmaningar saknar du?</a:t>
            </a: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3F627-72C6-445D-A694-80C298CAEA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97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vill nå ett långsiktigt hållbart Gotland – ekonomiskt, socialt och miljömässigt – och för att göra det behöver vi integrera hållbarhetsperspektiven i mål, prioriteringar och i beslut om </a:t>
            </a:r>
            <a:r>
              <a:rPr lang="sv-SE" dirty="0" smtClean="0"/>
              <a:t>insatser.</a:t>
            </a:r>
          </a:p>
          <a:p>
            <a:endParaRPr lang="sv-SE" dirty="0"/>
          </a:p>
          <a:p>
            <a:r>
              <a:rPr lang="sv-SE" dirty="0" smtClean="0"/>
              <a:t>Hållbarhet är en utmaning i sig. Det räcker inte att hållbarhet är något som uppstår i skärningen mellan de olika hållbarhetsperspektiven, när cirklarna möts.</a:t>
            </a:r>
          </a:p>
          <a:p>
            <a:endParaRPr lang="sv-SE" dirty="0"/>
          </a:p>
          <a:p>
            <a:r>
              <a:rPr lang="sv-SE" dirty="0"/>
              <a:t>Den </a:t>
            </a:r>
            <a:r>
              <a:rPr lang="sv-SE" dirty="0" smtClean="0"/>
              <a:t>ekologiska/miljömässiga </a:t>
            </a:r>
            <a:r>
              <a:rPr lang="sv-SE" dirty="0"/>
              <a:t>hållbarheten sätter ramarna för vad jordens resurser tål, den sociala hållbarheten kan ses som målet och den ekonomiska hållbarheten är medlen för att nå detta</a:t>
            </a:r>
            <a:r>
              <a:rPr lang="sv-SE" dirty="0" smtClean="0"/>
              <a:t>.</a:t>
            </a:r>
          </a:p>
          <a:p>
            <a:endParaRPr lang="sv-SE" dirty="0"/>
          </a:p>
          <a:p>
            <a:r>
              <a:rPr lang="sv-SE" dirty="0" smtClean="0"/>
              <a:t>I en hållbar utveckling är demokrati och mänskliga rättigheter en viktig del.</a:t>
            </a:r>
          </a:p>
          <a:p>
            <a:r>
              <a:rPr lang="sv-SE" dirty="0" smtClean="0"/>
              <a:t>Utvecklingen ska vara hållbar – och ingen ska lämnas utanför.</a:t>
            </a:r>
          </a:p>
          <a:p>
            <a:r>
              <a:rPr lang="sv-SE" dirty="0" smtClean="0"/>
              <a:t>Barnperspektivet, jämställdhet och ett geografiskt perspektiv – hela Gotland – är också delar av en hållbar utveckling.</a:t>
            </a:r>
          </a:p>
          <a:p>
            <a:endParaRPr lang="sv-SE" dirty="0"/>
          </a:p>
          <a:p>
            <a:endParaRPr lang="sv-SE" dirty="0"/>
          </a:p>
          <a:p>
            <a:endParaRPr lang="sv-SE" dirty="0" smtClean="0"/>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3F627-72C6-445D-A694-80C298CAEA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649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Vision  + en kort visionstext.</a:t>
            </a:r>
          </a:p>
          <a:p>
            <a:endParaRPr lang="sv-SE" dirty="0"/>
          </a:p>
          <a:p>
            <a:endParaRPr lang="sv-SE" dirty="0" smtClean="0"/>
          </a:p>
          <a:p>
            <a:r>
              <a:rPr lang="sv-SE" b="1" dirty="0" smtClean="0"/>
              <a:t>Frågor att samtala om:</a:t>
            </a:r>
          </a:p>
          <a:p>
            <a:pPr marL="171450" indent="-171450">
              <a:buFont typeface="Arial" panose="020B0604020202020204" pitchFamily="34" charset="0"/>
              <a:buChar char="•"/>
            </a:pPr>
            <a:r>
              <a:rPr lang="sv-SE" dirty="0" smtClean="0"/>
              <a:t>Håller du med om visionen?</a:t>
            </a:r>
          </a:p>
          <a:p>
            <a:pPr marL="171450" indent="-171450">
              <a:buFont typeface="Arial" panose="020B0604020202020204" pitchFamily="34" charset="0"/>
              <a:buChar char="•"/>
            </a:pPr>
            <a:r>
              <a:rPr lang="sv-SE" dirty="0" smtClean="0"/>
              <a:t>Vad innebär visionen för dig?</a:t>
            </a:r>
            <a:endParaRPr lang="sv-SE" dirty="0"/>
          </a:p>
        </p:txBody>
      </p:sp>
      <p:sp>
        <p:nvSpPr>
          <p:cNvPr id="4" name="Platshållare för bildnummer 3"/>
          <p:cNvSpPr>
            <a:spLocks noGrp="1"/>
          </p:cNvSpPr>
          <p:nvPr>
            <p:ph type="sldNum" sz="quarter" idx="10"/>
          </p:nvPr>
        </p:nvSpPr>
        <p:spPr/>
        <p:txBody>
          <a:bodyPr/>
          <a:lstStyle/>
          <a:p>
            <a:fld id="{4061F063-FDC3-4BD2-9743-D780A28FC138}" type="slidenum">
              <a:rPr lang="sv-SE" smtClean="0"/>
              <a:t>9</a:t>
            </a:fld>
            <a:endParaRPr lang="sv-SE"/>
          </a:p>
        </p:txBody>
      </p:sp>
    </p:spTree>
    <p:extLst>
      <p:ext uri="{BB962C8B-B14F-4D97-AF65-F5344CB8AC3E}">
        <p14:creationId xmlns:p14="http://schemas.microsoft.com/office/powerpoint/2010/main" val="316534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En innehållsde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62880" y="267494"/>
            <a:ext cx="8229600" cy="857250"/>
          </a:xfrm>
          <a:prstGeom prst="rect">
            <a:avLst/>
          </a:prstGeom>
        </p:spPr>
        <p:txBody>
          <a:bodyPr lIns="0" tIns="0" rIns="0" bIns="0" anchor="ctr" anchorCtr="0"/>
          <a:lstStyle>
            <a:lvl1pPr>
              <a:defRPr>
                <a:solidFill>
                  <a:schemeClr val="accent3"/>
                </a:solidFill>
              </a:defRPr>
            </a:lvl1pPr>
          </a:lstStyle>
          <a:p>
            <a:r>
              <a:rPr lang="sv-SE" dirty="0" smtClean="0"/>
              <a:t>Skriv en rubrik</a:t>
            </a:r>
            <a:endParaRPr lang="sv-SE" dirty="0"/>
          </a:p>
        </p:txBody>
      </p:sp>
      <p:sp>
        <p:nvSpPr>
          <p:cNvPr id="3" name="Platshållare för innehåll 2"/>
          <p:cNvSpPr>
            <a:spLocks noGrp="1"/>
          </p:cNvSpPr>
          <p:nvPr>
            <p:ph sz="half" idx="1" hasCustomPrompt="1"/>
          </p:nvPr>
        </p:nvSpPr>
        <p:spPr>
          <a:xfrm>
            <a:off x="662880" y="1214227"/>
            <a:ext cx="8136706" cy="3126795"/>
          </a:xfrm>
          <a:prstGeom prst="rect">
            <a:avLst/>
          </a:prstGeom>
        </p:spPr>
        <p:txBody>
          <a:bodyPr lIns="0" tIns="0" rIns="0" bIns="0"/>
          <a:lstStyle>
            <a:lvl1pPr marL="0" indent="-180000">
              <a:buFont typeface="Arial" pitchFamily="34" charset="0"/>
              <a:buNone/>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Skriv en text eller infoga ett objekt genom att klicka på en av ikonerna i mitten.</a:t>
            </a:r>
            <a:endParaRPr lang="sv-SE" dirty="0"/>
          </a:p>
        </p:txBody>
      </p:sp>
      <p:sp>
        <p:nvSpPr>
          <p:cNvPr id="6" name="Platshållare för text 5"/>
          <p:cNvSpPr>
            <a:spLocks noGrp="1"/>
          </p:cNvSpPr>
          <p:nvPr>
            <p:ph type="body" sz="quarter" idx="10" hasCustomPrompt="1"/>
          </p:nvPr>
        </p:nvSpPr>
        <p:spPr>
          <a:xfrm>
            <a:off x="662880" y="4515966"/>
            <a:ext cx="5780088" cy="412626"/>
          </a:xfrm>
          <a:prstGeom prst="rect">
            <a:avLst/>
          </a:prstGeom>
        </p:spPr>
        <p:txBody>
          <a:bodyPr lIns="0" tIns="0" rIns="0" bIns="0" anchor="b"/>
          <a:lstStyle>
            <a:lvl1pPr algn="l">
              <a:defRPr sz="1000"/>
            </a:lvl1pPr>
          </a:lstStyle>
          <a:p>
            <a:pPr algn="l"/>
            <a:r>
              <a:rPr lang="sv-SE" dirty="0" smtClean="0"/>
              <a:t>Klicka här för att ändra/lägga till avsändare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304"/>
            <a:ext cx="7886700" cy="2139553"/>
          </a:xfrm>
        </p:spPr>
        <p:txBody>
          <a:bodyPr anchor="b"/>
          <a:lstStyle>
            <a:lvl1pPr>
              <a:defRPr sz="45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09674893-69F5-437E-A957-B7DAAC72C6B9}" type="datetimeFigureOut">
              <a:rPr lang="sv-SE" smtClean="0"/>
              <a:t>2021-04-20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370230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369219"/>
            <a:ext cx="3886200" cy="3263504"/>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29150" y="1369219"/>
            <a:ext cx="3886200" cy="3263504"/>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9674893-69F5-437E-A957-B7DAAC72C6B9}" type="datetimeFigureOut">
              <a:rPr lang="sv-SE" smtClean="0"/>
              <a:t>2021-04-20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1064597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273844"/>
            <a:ext cx="7886700" cy="994172"/>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Redigera format för bakgrundstext</a:t>
            </a:r>
          </a:p>
        </p:txBody>
      </p:sp>
      <p:sp>
        <p:nvSpPr>
          <p:cNvPr id="4" name="Platshållare för innehåll 3"/>
          <p:cNvSpPr>
            <a:spLocks noGrp="1"/>
          </p:cNvSpPr>
          <p:nvPr>
            <p:ph sz="half" idx="2"/>
          </p:nvPr>
        </p:nvSpPr>
        <p:spPr>
          <a:xfrm>
            <a:off x="629842" y="1878806"/>
            <a:ext cx="3868340" cy="27634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Redigera format för bakgrundstext</a:t>
            </a:r>
          </a:p>
        </p:txBody>
      </p:sp>
      <p:sp>
        <p:nvSpPr>
          <p:cNvPr id="6" name="Platshållare för innehåll 5"/>
          <p:cNvSpPr>
            <a:spLocks noGrp="1"/>
          </p:cNvSpPr>
          <p:nvPr>
            <p:ph sz="quarter" idx="4"/>
          </p:nvPr>
        </p:nvSpPr>
        <p:spPr>
          <a:xfrm>
            <a:off x="4629150" y="1878806"/>
            <a:ext cx="3887391" cy="27634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9674893-69F5-437E-A957-B7DAAC72C6B9}" type="datetimeFigureOut">
              <a:rPr lang="sv-SE" smtClean="0"/>
              <a:t>2021-04-20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204726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9674893-69F5-437E-A957-B7DAAC72C6B9}" type="datetimeFigureOut">
              <a:rPr lang="sv-SE" smtClean="0"/>
              <a:t>2021-04-20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8607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9674893-69F5-437E-A957-B7DAAC72C6B9}" type="datetimeFigureOut">
              <a:rPr lang="sv-SE" smtClean="0"/>
              <a:t>2021-04-20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3277995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342900"/>
            <a:ext cx="2949178" cy="1200150"/>
          </a:xfrm>
        </p:spPr>
        <p:txBody>
          <a:bodyPr anchor="b"/>
          <a:lstStyle>
            <a:lvl1pPr>
              <a:defRPr sz="2400"/>
            </a:lvl1pPr>
          </a:lstStyle>
          <a:p>
            <a:r>
              <a:rPr lang="sv-SE" smtClean="0"/>
              <a:t>Klicka här för att ändra format</a:t>
            </a:r>
            <a:endParaRPr lang="sv-SE"/>
          </a:p>
        </p:txBody>
      </p:sp>
      <p:sp>
        <p:nvSpPr>
          <p:cNvPr id="3" name="Platshållare för innehåll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09674893-69F5-437E-A957-B7DAAC72C6B9}" type="datetimeFigureOut">
              <a:rPr lang="sv-SE" smtClean="0"/>
              <a:t>2021-04-20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2097900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342900"/>
            <a:ext cx="2949178" cy="1200150"/>
          </a:xfrm>
        </p:spPr>
        <p:txBody>
          <a:bodyPr anchor="b"/>
          <a:lstStyle>
            <a:lvl1pPr>
              <a:defRPr sz="2400"/>
            </a:lvl1pPr>
          </a:lstStyle>
          <a:p>
            <a:r>
              <a:rPr lang="sv-SE" smtClean="0"/>
              <a:t>Klicka här för att ändra format</a:t>
            </a:r>
            <a:endParaRPr lang="sv-SE"/>
          </a:p>
        </p:txBody>
      </p:sp>
      <p:sp>
        <p:nvSpPr>
          <p:cNvPr id="3" name="Platshållare för bild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09674893-69F5-437E-A957-B7DAAC72C6B9}" type="datetimeFigureOut">
              <a:rPr lang="sv-SE" smtClean="0"/>
              <a:t>2021-04-20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3172100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9674893-69F5-437E-A957-B7DAAC72C6B9}" type="datetimeFigureOut">
              <a:rPr lang="sv-SE" smtClean="0"/>
              <a:t>2021-04-20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72801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273844"/>
            <a:ext cx="1971675" cy="4358879"/>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273844"/>
            <a:ext cx="5800725" cy="4358879"/>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9674893-69F5-437E-A957-B7DAAC72C6B9}" type="datetimeFigureOut">
              <a:rPr lang="sv-SE" smtClean="0"/>
              <a:t>2021-04-20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2146643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62880" y="267378"/>
            <a:ext cx="8229600" cy="857250"/>
          </a:xfrm>
          <a:prstGeom prst="rect">
            <a:avLst/>
          </a:prstGeom>
        </p:spPr>
        <p:txBody>
          <a:bodyPr lIns="0" tIns="0" rIns="0" bIns="0" anchor="ctr" anchorCtr="0"/>
          <a:lstStyle/>
          <a:p>
            <a:r>
              <a:rPr lang="sv-SE" dirty="0" smtClean="0"/>
              <a:t>Skriv en rubrik</a:t>
            </a:r>
            <a:endParaRPr lang="sv-SE" dirty="0"/>
          </a:p>
        </p:txBody>
      </p:sp>
      <p:sp>
        <p:nvSpPr>
          <p:cNvPr id="3" name="Platshållare för innehåll 2"/>
          <p:cNvSpPr>
            <a:spLocks noGrp="1"/>
          </p:cNvSpPr>
          <p:nvPr>
            <p:ph sz="half" idx="1" hasCustomPrompt="1"/>
          </p:nvPr>
        </p:nvSpPr>
        <p:spPr>
          <a:xfrm>
            <a:off x="662880" y="1214111"/>
            <a:ext cx="4038600" cy="3126795"/>
          </a:xfrm>
          <a:prstGeom prst="rect">
            <a:avLst/>
          </a:prstGeom>
        </p:spPr>
        <p:txBody>
          <a:bodyPr lIns="0" tIns="0" rIns="0" bIns="0"/>
          <a:lstStyle>
            <a:lvl1pPr marL="0" indent="-179996">
              <a:buFont typeface="Arial" pitchFamily="34" charset="0"/>
              <a:buNone/>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Skriv en text eller infoga ett objekt genom att klicka på en av ikonerna i mitten.</a:t>
            </a:r>
          </a:p>
        </p:txBody>
      </p:sp>
      <p:sp>
        <p:nvSpPr>
          <p:cNvPr id="8" name="Platshållare för innehåll 2"/>
          <p:cNvSpPr>
            <a:spLocks noGrp="1"/>
          </p:cNvSpPr>
          <p:nvPr>
            <p:ph sz="half" idx="10" hasCustomPrompt="1"/>
          </p:nvPr>
        </p:nvSpPr>
        <p:spPr>
          <a:xfrm>
            <a:off x="4851694" y="1220695"/>
            <a:ext cx="4038600" cy="3126795"/>
          </a:xfrm>
          <a:prstGeom prst="rect">
            <a:avLst/>
          </a:prstGeom>
        </p:spPr>
        <p:txBody>
          <a:bodyPr lIns="0" tIns="0" rIns="0" bIns="0"/>
          <a:lstStyle>
            <a:lvl1pPr marL="0" indent="-179996">
              <a:buFont typeface="Arial" pitchFamily="34" charset="0"/>
              <a:buNone/>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Skriv en text eller infoga ett objekt genom att klicka på en av ikonerna i mitten.</a:t>
            </a:r>
            <a:endParaRPr lang="sv-SE" dirty="0"/>
          </a:p>
        </p:txBody>
      </p:sp>
      <p:sp>
        <p:nvSpPr>
          <p:cNvPr id="7" name="Platshållare för text 5"/>
          <p:cNvSpPr>
            <a:spLocks noGrp="1"/>
          </p:cNvSpPr>
          <p:nvPr>
            <p:ph type="body" sz="quarter" idx="11" hasCustomPrompt="1"/>
          </p:nvPr>
        </p:nvSpPr>
        <p:spPr>
          <a:xfrm>
            <a:off x="662880" y="4515966"/>
            <a:ext cx="5780088" cy="412626"/>
          </a:xfrm>
          <a:prstGeom prst="rect">
            <a:avLst/>
          </a:prstGeom>
        </p:spPr>
        <p:txBody>
          <a:bodyPr lIns="0" tIns="0" rIns="0" bIns="0" anchor="b"/>
          <a:lstStyle>
            <a:lvl1pPr algn="l">
              <a:defRPr sz="1000"/>
            </a:lvl1pPr>
          </a:lstStyle>
          <a:p>
            <a:pPr algn="l"/>
            <a:r>
              <a:rPr lang="sv-SE" dirty="0" smtClean="0"/>
              <a:t>Klicka här för att ändra/lägga till avsändare</a:t>
            </a:r>
          </a:p>
        </p:txBody>
      </p:sp>
    </p:spTree>
    <p:extLst>
      <p:ext uri="{BB962C8B-B14F-4D97-AF65-F5344CB8AC3E}">
        <p14:creationId xmlns:p14="http://schemas.microsoft.com/office/powerpoint/2010/main" val="304118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62880" y="267378"/>
            <a:ext cx="8229600" cy="857250"/>
          </a:xfrm>
          <a:prstGeom prst="rect">
            <a:avLst/>
          </a:prstGeom>
        </p:spPr>
        <p:txBody>
          <a:bodyPr lIns="0" tIns="0" rIns="0" bIns="0" anchor="ctr" anchorCtr="0"/>
          <a:lstStyle/>
          <a:p>
            <a:r>
              <a:rPr lang="sv-SE" dirty="0" smtClean="0"/>
              <a:t>Skriv en rubrik</a:t>
            </a:r>
            <a:endParaRPr lang="sv-SE" dirty="0"/>
          </a:p>
        </p:txBody>
      </p:sp>
      <p:sp>
        <p:nvSpPr>
          <p:cNvPr id="3" name="Platshållare för innehåll 2"/>
          <p:cNvSpPr>
            <a:spLocks noGrp="1"/>
          </p:cNvSpPr>
          <p:nvPr>
            <p:ph sz="half" idx="1" hasCustomPrompt="1"/>
          </p:nvPr>
        </p:nvSpPr>
        <p:spPr>
          <a:xfrm>
            <a:off x="662880" y="1214111"/>
            <a:ext cx="4038600" cy="3126795"/>
          </a:xfrm>
          <a:prstGeom prst="rect">
            <a:avLst/>
          </a:prstGeom>
        </p:spPr>
        <p:txBody>
          <a:bodyPr lIns="0" tIns="0" rIns="0" bIns="0"/>
          <a:lstStyle>
            <a:lvl1pPr marL="0" indent="-180000">
              <a:buFont typeface="Arial" pitchFamily="34" charset="0"/>
              <a:buNone/>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Skriv en text eller infoga ett objekt genom att klicka på en av ikonerna i mitten.</a:t>
            </a:r>
          </a:p>
        </p:txBody>
      </p:sp>
      <p:sp>
        <p:nvSpPr>
          <p:cNvPr id="8" name="Platshållare för innehåll 2"/>
          <p:cNvSpPr>
            <a:spLocks noGrp="1"/>
          </p:cNvSpPr>
          <p:nvPr>
            <p:ph sz="half" idx="10" hasCustomPrompt="1"/>
          </p:nvPr>
        </p:nvSpPr>
        <p:spPr>
          <a:xfrm>
            <a:off x="4851694" y="1220695"/>
            <a:ext cx="4038600" cy="3126795"/>
          </a:xfrm>
          <a:prstGeom prst="rect">
            <a:avLst/>
          </a:prstGeom>
        </p:spPr>
        <p:txBody>
          <a:bodyPr lIns="0" tIns="0" rIns="0" bIns="0"/>
          <a:lstStyle>
            <a:lvl1pPr marL="0" indent="-180000">
              <a:buFont typeface="Arial" pitchFamily="34" charset="0"/>
              <a:buNone/>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Skriv en text eller infoga ett objekt genom att klicka på en av ikonerna i mitten.</a:t>
            </a:r>
            <a:endParaRPr lang="sv-SE" dirty="0"/>
          </a:p>
        </p:txBody>
      </p:sp>
      <p:sp>
        <p:nvSpPr>
          <p:cNvPr id="7" name="Platshållare för text 5"/>
          <p:cNvSpPr>
            <a:spLocks noGrp="1"/>
          </p:cNvSpPr>
          <p:nvPr>
            <p:ph type="body" sz="quarter" idx="11" hasCustomPrompt="1"/>
          </p:nvPr>
        </p:nvSpPr>
        <p:spPr>
          <a:xfrm>
            <a:off x="662880" y="4515966"/>
            <a:ext cx="5780088" cy="412626"/>
          </a:xfrm>
          <a:prstGeom prst="rect">
            <a:avLst/>
          </a:prstGeom>
        </p:spPr>
        <p:txBody>
          <a:bodyPr lIns="0" tIns="0" rIns="0" bIns="0" anchor="b"/>
          <a:lstStyle>
            <a:lvl1pPr algn="l">
              <a:defRPr sz="1000"/>
            </a:lvl1pPr>
          </a:lstStyle>
          <a:p>
            <a:pPr algn="l"/>
            <a:r>
              <a:rPr lang="sv-SE" dirty="0" smtClean="0"/>
              <a:t>Klicka här för att ändra/lägga till avsändare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En innehållsde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62880" y="267494"/>
            <a:ext cx="8229600" cy="857250"/>
          </a:xfrm>
          <a:prstGeom prst="rect">
            <a:avLst/>
          </a:prstGeom>
        </p:spPr>
        <p:txBody>
          <a:bodyPr lIns="0" tIns="0" rIns="0" bIns="0" anchor="ctr" anchorCtr="0"/>
          <a:lstStyle>
            <a:lvl1pPr>
              <a:defRPr>
                <a:solidFill>
                  <a:schemeClr val="accent3"/>
                </a:solidFill>
              </a:defRPr>
            </a:lvl1pPr>
          </a:lstStyle>
          <a:p>
            <a:r>
              <a:rPr lang="sv-SE" dirty="0" smtClean="0"/>
              <a:t>Skriv en rubrik</a:t>
            </a:r>
            <a:endParaRPr lang="sv-SE" dirty="0"/>
          </a:p>
        </p:txBody>
      </p:sp>
      <p:sp>
        <p:nvSpPr>
          <p:cNvPr id="3" name="Platshållare för innehåll 2"/>
          <p:cNvSpPr>
            <a:spLocks noGrp="1"/>
          </p:cNvSpPr>
          <p:nvPr>
            <p:ph sz="half" idx="1" hasCustomPrompt="1"/>
          </p:nvPr>
        </p:nvSpPr>
        <p:spPr>
          <a:xfrm>
            <a:off x="662880" y="1214228"/>
            <a:ext cx="8136706" cy="3126795"/>
          </a:xfrm>
          <a:prstGeom prst="rect">
            <a:avLst/>
          </a:prstGeom>
        </p:spPr>
        <p:txBody>
          <a:bodyPr lIns="0" tIns="0" rIns="0" bIns="0"/>
          <a:lstStyle>
            <a:lvl1pPr marL="0" indent="-179996">
              <a:buFont typeface="Arial" pitchFamily="34" charset="0"/>
              <a:buNone/>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Skriv en text eller infoga ett objekt genom att klicka på en av ikonerna i mitten.</a:t>
            </a:r>
            <a:endParaRPr lang="sv-SE" dirty="0"/>
          </a:p>
        </p:txBody>
      </p:sp>
      <p:sp>
        <p:nvSpPr>
          <p:cNvPr id="6" name="Platshållare för text 5"/>
          <p:cNvSpPr>
            <a:spLocks noGrp="1"/>
          </p:cNvSpPr>
          <p:nvPr>
            <p:ph type="body" sz="quarter" idx="10" hasCustomPrompt="1"/>
          </p:nvPr>
        </p:nvSpPr>
        <p:spPr>
          <a:xfrm>
            <a:off x="662880" y="4515966"/>
            <a:ext cx="5780088" cy="412626"/>
          </a:xfrm>
          <a:prstGeom prst="rect">
            <a:avLst/>
          </a:prstGeom>
        </p:spPr>
        <p:txBody>
          <a:bodyPr lIns="0" tIns="0" rIns="0" bIns="0" anchor="b"/>
          <a:lstStyle>
            <a:lvl1pPr algn="l">
              <a:defRPr sz="1000"/>
            </a:lvl1pPr>
          </a:lstStyle>
          <a:p>
            <a:pPr algn="l"/>
            <a:r>
              <a:rPr lang="sv-SE" dirty="0" smtClean="0"/>
              <a:t>Klicka här för att ändra/lägga till avsändare</a:t>
            </a:r>
          </a:p>
        </p:txBody>
      </p:sp>
    </p:spTree>
    <p:extLst>
      <p:ext uri="{BB962C8B-B14F-4D97-AF65-F5344CB8AC3E}">
        <p14:creationId xmlns:p14="http://schemas.microsoft.com/office/powerpoint/2010/main" val="233493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 bild med bildtext">
    <p:spTree>
      <p:nvGrpSpPr>
        <p:cNvPr id="1" name=""/>
        <p:cNvGrpSpPr/>
        <p:nvPr/>
      </p:nvGrpSpPr>
      <p:grpSpPr>
        <a:xfrm>
          <a:off x="0" y="0"/>
          <a:ext cx="0" cy="0"/>
          <a:chOff x="0" y="0"/>
          <a:chExt cx="0" cy="0"/>
        </a:xfrm>
      </p:grpSpPr>
      <p:sp>
        <p:nvSpPr>
          <p:cNvPr id="11" name="Platshållare för bild 2"/>
          <p:cNvSpPr>
            <a:spLocks noGrp="1"/>
          </p:cNvSpPr>
          <p:nvPr>
            <p:ph type="pic" idx="10"/>
          </p:nvPr>
        </p:nvSpPr>
        <p:spPr>
          <a:xfrm>
            <a:off x="0" y="0"/>
            <a:ext cx="9144000" cy="5143500"/>
          </a:xfrm>
          <a:prstGeom prst="rect">
            <a:avLst/>
          </a:prstGeom>
        </p:spPr>
        <p:txBody>
          <a:bodyPr lIns="180000" tIns="180000" rIns="108000">
            <a:normAutofit/>
          </a:bodyPr>
          <a:lstStyle>
            <a:lvl1pPr marL="0" indent="0" algn="ctr">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Rubrik 1"/>
          <p:cNvSpPr>
            <a:spLocks noGrp="1"/>
          </p:cNvSpPr>
          <p:nvPr>
            <p:ph type="title" hasCustomPrompt="1"/>
          </p:nvPr>
        </p:nvSpPr>
        <p:spPr>
          <a:xfrm>
            <a:off x="791580" y="3363838"/>
            <a:ext cx="4932548" cy="425054"/>
          </a:xfrm>
          <a:prstGeom prst="rect">
            <a:avLst/>
          </a:prstGeom>
        </p:spPr>
        <p:txBody>
          <a:bodyPr lIns="0" tIns="0" rIns="0" bIns="0" anchor="b"/>
          <a:lstStyle>
            <a:lvl1pPr indent="-144000" algn="l">
              <a:defRPr sz="2000" b="1">
                <a:solidFill>
                  <a:schemeClr val="tx2"/>
                </a:solidFill>
              </a:defRPr>
            </a:lvl1pPr>
          </a:lstStyle>
          <a:p>
            <a:r>
              <a:rPr lang="sv-SE" dirty="0" smtClean="0"/>
              <a:t>Skriv en rubrik</a:t>
            </a:r>
            <a:endParaRPr lang="sv-SE" dirty="0"/>
          </a:p>
        </p:txBody>
      </p:sp>
      <p:sp>
        <p:nvSpPr>
          <p:cNvPr id="4" name="Platshållare för text 3"/>
          <p:cNvSpPr>
            <a:spLocks noGrp="1"/>
          </p:cNvSpPr>
          <p:nvPr>
            <p:ph type="body" sz="half" idx="2" hasCustomPrompt="1"/>
          </p:nvPr>
        </p:nvSpPr>
        <p:spPr>
          <a:xfrm>
            <a:off x="791580" y="3788892"/>
            <a:ext cx="4932548" cy="1060112"/>
          </a:xfrm>
          <a:prstGeom prst="rect">
            <a:avLst/>
          </a:prstGeom>
        </p:spPr>
        <p:txBody>
          <a:bodyPr lIns="0" tIns="0" rIns="0" bIns="0"/>
          <a:lstStyle>
            <a:lvl1pPr marL="0" indent="-14400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Skriv en text och ändra färg så att den syns på bakgrundsbilden.</a:t>
            </a:r>
          </a:p>
        </p:txBody>
      </p:sp>
      <p:sp>
        <p:nvSpPr>
          <p:cNvPr id="7" name="Platshållare för bild 5"/>
          <p:cNvSpPr>
            <a:spLocks noGrp="1"/>
          </p:cNvSpPr>
          <p:nvPr>
            <p:ph type="pic" sz="quarter" idx="12" hasCustomPrompt="1"/>
          </p:nvPr>
        </p:nvSpPr>
        <p:spPr>
          <a:xfrm>
            <a:off x="7308000" y="4393126"/>
            <a:ext cx="1476000" cy="558000"/>
          </a:xfrm>
          <a:prstGeom prst="rect">
            <a:avLst/>
          </a:prstGeom>
        </p:spPr>
        <p:txBody>
          <a:bodyPr lIns="0" tIns="0" rIns="0" bIns="0" anchor="ctr" anchorCtr="0">
            <a:normAutofit/>
          </a:bodyPr>
          <a:lstStyle>
            <a:lvl1pPr algn="ctr">
              <a:defRPr sz="700" baseline="0"/>
            </a:lvl1pPr>
          </a:lstStyle>
          <a:p>
            <a:r>
              <a:rPr lang="sv-SE" dirty="0" smtClean="0"/>
              <a:t>Klicka här för att montera Region Gotlands </a:t>
            </a:r>
            <a:r>
              <a:rPr lang="sv-SE" dirty="0" err="1" smtClean="0"/>
              <a:t>logotype</a:t>
            </a:r>
            <a:r>
              <a:rPr lang="sv-SE" dirty="0" smtClean="0"/>
              <a:t> i </a:t>
            </a:r>
            <a:r>
              <a:rPr lang="sv-SE" dirty="0" err="1" smtClean="0"/>
              <a:t>wmf-format</a:t>
            </a:r>
            <a:r>
              <a:rPr lang="sv-SE" dirty="0" smtClean="0"/>
              <a:t>. Finns att ladda ner på </a:t>
            </a:r>
            <a:r>
              <a:rPr lang="sv-SE" dirty="0" err="1" smtClean="0"/>
              <a:t>www.gotland.se/grafiskprofil</a:t>
            </a:r>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 bild med bildtext och färgband">
    <p:spTree>
      <p:nvGrpSpPr>
        <p:cNvPr id="1" name=""/>
        <p:cNvGrpSpPr/>
        <p:nvPr/>
      </p:nvGrpSpPr>
      <p:grpSpPr>
        <a:xfrm>
          <a:off x="0" y="0"/>
          <a:ext cx="0" cy="0"/>
          <a:chOff x="0" y="0"/>
          <a:chExt cx="0" cy="0"/>
        </a:xfrm>
      </p:grpSpPr>
      <p:sp>
        <p:nvSpPr>
          <p:cNvPr id="11" name="Platshållare för bild 2"/>
          <p:cNvSpPr>
            <a:spLocks noGrp="1"/>
          </p:cNvSpPr>
          <p:nvPr>
            <p:ph type="pic" idx="10"/>
          </p:nvPr>
        </p:nvSpPr>
        <p:spPr>
          <a:xfrm>
            <a:off x="0" y="0"/>
            <a:ext cx="9144000" cy="5143500"/>
          </a:xfrm>
          <a:prstGeom prst="rect">
            <a:avLst/>
          </a:prstGeom>
        </p:spPr>
        <p:txBody>
          <a:bodyPr lIns="180000" tIns="180000" rIns="108000">
            <a:normAutofit/>
          </a:bodyPr>
          <a:lstStyle>
            <a:lvl1pPr marL="0" indent="0" algn="ctr">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Rubrik 1"/>
          <p:cNvSpPr>
            <a:spLocks noGrp="1"/>
          </p:cNvSpPr>
          <p:nvPr>
            <p:ph type="title" hasCustomPrompt="1"/>
          </p:nvPr>
        </p:nvSpPr>
        <p:spPr>
          <a:xfrm>
            <a:off x="791580" y="3363838"/>
            <a:ext cx="4932548" cy="425054"/>
          </a:xfrm>
          <a:prstGeom prst="rect">
            <a:avLst/>
          </a:prstGeom>
        </p:spPr>
        <p:txBody>
          <a:bodyPr lIns="0" tIns="0" rIns="0" bIns="0" anchor="b"/>
          <a:lstStyle>
            <a:lvl1pPr indent="-144000" algn="l">
              <a:defRPr sz="2000" b="1">
                <a:solidFill>
                  <a:schemeClr val="tx2"/>
                </a:solidFill>
              </a:defRPr>
            </a:lvl1pPr>
          </a:lstStyle>
          <a:p>
            <a:r>
              <a:rPr lang="sv-SE" dirty="0" smtClean="0"/>
              <a:t>Skriv en rubrik</a:t>
            </a:r>
            <a:endParaRPr lang="sv-SE" dirty="0"/>
          </a:p>
        </p:txBody>
      </p:sp>
      <p:sp>
        <p:nvSpPr>
          <p:cNvPr id="4" name="Platshållare för text 3"/>
          <p:cNvSpPr>
            <a:spLocks noGrp="1"/>
          </p:cNvSpPr>
          <p:nvPr>
            <p:ph type="body" sz="half" idx="2" hasCustomPrompt="1"/>
          </p:nvPr>
        </p:nvSpPr>
        <p:spPr>
          <a:xfrm>
            <a:off x="791580" y="3788892"/>
            <a:ext cx="4932548" cy="1060112"/>
          </a:xfrm>
          <a:prstGeom prst="rect">
            <a:avLst/>
          </a:prstGeom>
        </p:spPr>
        <p:txBody>
          <a:bodyPr lIns="0" tIns="0" rIns="0" bIns="0"/>
          <a:lstStyle>
            <a:lvl1pPr marL="0" indent="-14400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Skriv en text och ändra färg så att den syns på bakgrundsbilden.</a:t>
            </a:r>
          </a:p>
        </p:txBody>
      </p:sp>
      <p:sp>
        <p:nvSpPr>
          <p:cNvPr id="7" name="Platshållare för bild 5"/>
          <p:cNvSpPr>
            <a:spLocks noGrp="1"/>
          </p:cNvSpPr>
          <p:nvPr>
            <p:ph type="pic" sz="quarter" idx="12" hasCustomPrompt="1"/>
          </p:nvPr>
        </p:nvSpPr>
        <p:spPr>
          <a:xfrm>
            <a:off x="7308000" y="4393126"/>
            <a:ext cx="1476000" cy="558000"/>
          </a:xfrm>
          <a:prstGeom prst="rect">
            <a:avLst/>
          </a:prstGeom>
        </p:spPr>
        <p:txBody>
          <a:bodyPr lIns="0" tIns="0" rIns="0" bIns="0" anchor="ctr" anchorCtr="0">
            <a:normAutofit/>
          </a:bodyPr>
          <a:lstStyle>
            <a:lvl1pPr algn="ctr">
              <a:defRPr sz="700" baseline="0"/>
            </a:lvl1pPr>
          </a:lstStyle>
          <a:p>
            <a:r>
              <a:rPr lang="sv-SE" dirty="0" smtClean="0"/>
              <a:t>Klicka här för att montera Region Gotlands </a:t>
            </a:r>
            <a:r>
              <a:rPr lang="sv-SE" dirty="0" err="1" smtClean="0"/>
              <a:t>logotype</a:t>
            </a:r>
            <a:r>
              <a:rPr lang="sv-SE" dirty="0" smtClean="0"/>
              <a:t> i </a:t>
            </a:r>
            <a:r>
              <a:rPr lang="sv-SE" dirty="0" err="1" smtClean="0"/>
              <a:t>wmf-format</a:t>
            </a:r>
            <a:r>
              <a:rPr lang="sv-SE" dirty="0" smtClean="0"/>
              <a:t>. Finns att ladda ner på </a:t>
            </a:r>
            <a:r>
              <a:rPr lang="sv-SE" dirty="0" err="1" smtClean="0"/>
              <a:t>www.gotland.se/grafiskprofil</a:t>
            </a:r>
            <a:endParaRPr lang="sv-SE" dirty="0"/>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446"/>
            <a:ext cx="324000" cy="2728407"/>
          </a:xfrm>
          <a:prstGeom prst="rect">
            <a:avLst/>
          </a:prstGeom>
        </p:spPr>
      </p:pic>
    </p:spTree>
    <p:extLst>
      <p:ext uri="{BB962C8B-B14F-4D97-AF65-F5344CB8AC3E}">
        <p14:creationId xmlns:p14="http://schemas.microsoft.com/office/powerpoint/2010/main" val="141818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e bilder med bildtext">
    <p:spTree>
      <p:nvGrpSpPr>
        <p:cNvPr id="1" name=""/>
        <p:cNvGrpSpPr/>
        <p:nvPr/>
      </p:nvGrpSpPr>
      <p:grpSpPr>
        <a:xfrm>
          <a:off x="0" y="0"/>
          <a:ext cx="0" cy="0"/>
          <a:chOff x="0" y="0"/>
          <a:chExt cx="0" cy="0"/>
        </a:xfrm>
      </p:grpSpPr>
      <p:sp>
        <p:nvSpPr>
          <p:cNvPr id="11" name="Platshållare för bild 2"/>
          <p:cNvSpPr>
            <a:spLocks noGrp="1"/>
          </p:cNvSpPr>
          <p:nvPr>
            <p:ph type="pic" idx="10"/>
          </p:nvPr>
        </p:nvSpPr>
        <p:spPr>
          <a:xfrm>
            <a:off x="0" y="0"/>
            <a:ext cx="6527864" cy="5143500"/>
          </a:xfrm>
          <a:prstGeom prst="rect">
            <a:avLst/>
          </a:prstGeom>
        </p:spPr>
        <p:txBody>
          <a:bodyPr lIns="180000" tIns="180000" rIns="108000">
            <a:normAutofit/>
          </a:bodyPr>
          <a:lstStyle>
            <a:lvl1pPr marL="0" indent="0" algn="ctr">
              <a:buNone/>
              <a:defRPr sz="2000">
                <a:solidFill>
                  <a:schemeClr val="tx1">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12" name="Platshållare för bild 2"/>
          <p:cNvSpPr>
            <a:spLocks noGrp="1"/>
          </p:cNvSpPr>
          <p:nvPr>
            <p:ph type="pic" idx="11"/>
          </p:nvPr>
        </p:nvSpPr>
        <p:spPr>
          <a:xfrm>
            <a:off x="6624000" y="2621107"/>
            <a:ext cx="2520000" cy="2520000"/>
          </a:xfrm>
          <a:prstGeom prst="rect">
            <a:avLst/>
          </a:prstGeom>
        </p:spPr>
        <p:txBody>
          <a:bodyPr lIns="180000" tIns="180000" rIns="108000">
            <a:normAutofit/>
          </a:bodyPr>
          <a:lstStyle>
            <a:lvl1pPr marL="0" indent="0" algn="ctr">
              <a:buNone/>
              <a:defRPr sz="2000">
                <a:solidFill>
                  <a:schemeClr val="tx1">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3" name="Platshållare för bild 2"/>
          <p:cNvSpPr>
            <a:spLocks noGrp="1"/>
          </p:cNvSpPr>
          <p:nvPr>
            <p:ph type="pic" idx="1"/>
          </p:nvPr>
        </p:nvSpPr>
        <p:spPr>
          <a:xfrm>
            <a:off x="6624000" y="0"/>
            <a:ext cx="2520000" cy="2520000"/>
          </a:xfrm>
          <a:prstGeom prst="rect">
            <a:avLst/>
          </a:prstGeom>
        </p:spPr>
        <p:txBody>
          <a:bodyPr lIns="180000" tIns="180000" rIns="108000">
            <a:normAutofit/>
          </a:bodyPr>
          <a:lstStyle>
            <a:lvl1pPr marL="0" indent="0" algn="ctr">
              <a:buNone/>
              <a:defRPr sz="2000">
                <a:solidFill>
                  <a:schemeClr val="tx1">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2" name="Rubrik 1"/>
          <p:cNvSpPr>
            <a:spLocks noGrp="1"/>
          </p:cNvSpPr>
          <p:nvPr>
            <p:ph type="title" hasCustomPrompt="1"/>
          </p:nvPr>
        </p:nvSpPr>
        <p:spPr>
          <a:xfrm>
            <a:off x="791580" y="3363838"/>
            <a:ext cx="4932548" cy="425054"/>
          </a:xfrm>
          <a:prstGeom prst="rect">
            <a:avLst/>
          </a:prstGeom>
        </p:spPr>
        <p:txBody>
          <a:bodyPr lIns="0" tIns="0" rIns="0" bIns="0" anchor="b"/>
          <a:lstStyle>
            <a:lvl1pPr indent="-180000" algn="l">
              <a:defRPr sz="2000" b="1">
                <a:solidFill>
                  <a:schemeClr val="tx2"/>
                </a:solidFill>
              </a:defRPr>
            </a:lvl1pPr>
          </a:lstStyle>
          <a:p>
            <a:r>
              <a:rPr lang="sv-SE" dirty="0" smtClean="0"/>
              <a:t>Skriv en rubrik</a:t>
            </a:r>
            <a:endParaRPr lang="sv-SE" dirty="0"/>
          </a:p>
        </p:txBody>
      </p:sp>
      <p:sp>
        <p:nvSpPr>
          <p:cNvPr id="4" name="Platshållare för text 3"/>
          <p:cNvSpPr>
            <a:spLocks noGrp="1"/>
          </p:cNvSpPr>
          <p:nvPr>
            <p:ph type="body" sz="half" idx="2" hasCustomPrompt="1"/>
          </p:nvPr>
        </p:nvSpPr>
        <p:spPr>
          <a:xfrm>
            <a:off x="791580" y="3788891"/>
            <a:ext cx="4932548" cy="1060112"/>
          </a:xfrm>
          <a:prstGeom prst="rect">
            <a:avLst/>
          </a:prstGeom>
        </p:spPr>
        <p:txBody>
          <a:bodyPr lIns="0" tIns="0" rIns="0" bIns="0"/>
          <a:lstStyle>
            <a:lvl1pPr marL="0" indent="-18000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Skriv en text och ändra färg så att den syns på bakgrundsbilden.</a:t>
            </a:r>
          </a:p>
        </p:txBody>
      </p:sp>
      <p:sp>
        <p:nvSpPr>
          <p:cNvPr id="9" name="Platshållare för bild 5"/>
          <p:cNvSpPr>
            <a:spLocks noGrp="1"/>
          </p:cNvSpPr>
          <p:nvPr>
            <p:ph type="pic" sz="quarter" idx="12" hasCustomPrompt="1"/>
          </p:nvPr>
        </p:nvSpPr>
        <p:spPr>
          <a:xfrm>
            <a:off x="7308000" y="4393126"/>
            <a:ext cx="1476000" cy="558000"/>
          </a:xfrm>
          <a:prstGeom prst="rect">
            <a:avLst/>
          </a:prstGeom>
        </p:spPr>
        <p:txBody>
          <a:bodyPr lIns="0" tIns="0" rIns="0" bIns="0" anchor="ctr" anchorCtr="0">
            <a:normAutofit/>
          </a:bodyPr>
          <a:lstStyle>
            <a:lvl1pPr algn="ctr">
              <a:defRPr sz="700" baseline="0"/>
            </a:lvl1pPr>
          </a:lstStyle>
          <a:p>
            <a:r>
              <a:rPr lang="sv-SE" dirty="0" smtClean="0"/>
              <a:t>Klicka här för att montera Region Gotlands </a:t>
            </a:r>
            <a:r>
              <a:rPr lang="sv-SE" dirty="0" err="1" smtClean="0"/>
              <a:t>logotype</a:t>
            </a:r>
            <a:r>
              <a:rPr lang="sv-SE" dirty="0" smtClean="0"/>
              <a:t> i </a:t>
            </a:r>
            <a:r>
              <a:rPr lang="sv-SE" dirty="0" err="1" smtClean="0"/>
              <a:t>wmf-format</a:t>
            </a:r>
            <a:r>
              <a:rPr lang="sv-SE" dirty="0" smtClean="0"/>
              <a:t>. Finns att ladda ner på </a:t>
            </a:r>
            <a:r>
              <a:rPr lang="sv-SE" dirty="0" err="1" smtClean="0"/>
              <a:t>www.gotland.se/grafiskprofil</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273844"/>
            <a:ext cx="7886700" cy="994172"/>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Redigera format för bakgrundstext</a:t>
            </a:r>
          </a:p>
        </p:txBody>
      </p:sp>
      <p:sp>
        <p:nvSpPr>
          <p:cNvPr id="4" name="Platshållare för innehåll 3"/>
          <p:cNvSpPr>
            <a:spLocks noGrp="1"/>
          </p:cNvSpPr>
          <p:nvPr>
            <p:ph sz="half" idx="2"/>
          </p:nvPr>
        </p:nvSpPr>
        <p:spPr>
          <a:xfrm>
            <a:off x="629842" y="1878806"/>
            <a:ext cx="3868340" cy="27634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Redigera format för bakgrundstext</a:t>
            </a:r>
          </a:p>
        </p:txBody>
      </p:sp>
      <p:sp>
        <p:nvSpPr>
          <p:cNvPr id="6" name="Platshållare för innehåll 5"/>
          <p:cNvSpPr>
            <a:spLocks noGrp="1"/>
          </p:cNvSpPr>
          <p:nvPr>
            <p:ph sz="quarter" idx="4"/>
          </p:nvPr>
        </p:nvSpPr>
        <p:spPr>
          <a:xfrm>
            <a:off x="4629150" y="1878806"/>
            <a:ext cx="3887391" cy="2763441"/>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9674893-69F5-437E-A957-B7DAAC72C6B9}" type="datetimeFigureOut">
              <a:rPr lang="sv-SE" smtClean="0"/>
              <a:t>2021-04-20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229901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369219"/>
            <a:ext cx="3886200" cy="3263504"/>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29150" y="1369219"/>
            <a:ext cx="3886200" cy="3263504"/>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9674893-69F5-437E-A957-B7DAAC72C6B9}" type="datetimeFigureOut">
              <a:rPr lang="sv-SE" smtClean="0"/>
              <a:t>2021-04-20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130062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772"/>
            <a:ext cx="6858000" cy="1790700"/>
          </a:xfrm>
        </p:spPr>
        <p:txBody>
          <a:bodyPr anchor="b"/>
          <a:lstStyle>
            <a:lvl1pPr algn="ctr">
              <a:defRPr sz="4500"/>
            </a:lvl1pPr>
          </a:lstStyle>
          <a:p>
            <a:r>
              <a:rPr lang="sv-SE" smtClean="0"/>
              <a:t>Klicka här för att ändra format</a:t>
            </a:r>
            <a:endParaRPr lang="sv-SE"/>
          </a:p>
        </p:txBody>
      </p:sp>
      <p:sp>
        <p:nvSpPr>
          <p:cNvPr id="3" name="Underrubrik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09674893-69F5-437E-A957-B7DAAC72C6B9}" type="datetimeFigureOut">
              <a:rPr lang="sv-SE" smtClean="0"/>
              <a:t>2021-04-20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65132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9674893-69F5-437E-A957-B7DAAC72C6B9}" type="datetimeFigureOut">
              <a:rPr lang="sv-SE" smtClean="0"/>
              <a:t>2021-04-20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0176BC7-A587-4EE8-AB11-84E7A658D0A1}" type="slidenum">
              <a:rPr lang="sv-SE" smtClean="0"/>
              <a:t>‹#›</a:t>
            </a:fld>
            <a:endParaRPr lang="sv-SE"/>
          </a:p>
        </p:txBody>
      </p:sp>
    </p:spTree>
    <p:extLst>
      <p:ext uri="{BB962C8B-B14F-4D97-AF65-F5344CB8AC3E}">
        <p14:creationId xmlns:p14="http://schemas.microsoft.com/office/powerpoint/2010/main" val="133374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objekt 5" descr="REGION GOTLAND.wmf"/>
          <p:cNvPicPr>
            <a:picLocks noChangeAspect="1"/>
          </p:cNvPicPr>
          <p:nvPr userDrawn="1"/>
        </p:nvPicPr>
        <p:blipFill>
          <a:blip r:embed="rId9" cstate="print"/>
          <a:stretch>
            <a:fillRect/>
          </a:stretch>
        </p:blipFill>
        <p:spPr>
          <a:xfrm>
            <a:off x="7380312" y="4395246"/>
            <a:ext cx="1440000" cy="556950"/>
          </a:xfrm>
          <a:prstGeom prst="rect">
            <a:avLst/>
          </a:prstGeom>
        </p:spPr>
      </p:pic>
      <p:pic>
        <p:nvPicPr>
          <p:cNvPr id="2" name="Bildobjekt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583446"/>
            <a:ext cx="324000" cy="2728407"/>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9" r:id="rId2"/>
    <p:sldLayoutId id="2147483672" r:id="rId3"/>
    <p:sldLayoutId id="2147483676" r:id="rId4"/>
    <p:sldLayoutId id="2147483673" r:id="rId5"/>
    <p:sldLayoutId id="2147483677" r:id="rId6"/>
    <p:sldLayoutId id="2147483678" r:id="rId7"/>
  </p:sldLayoutIdLst>
  <p:txStyles>
    <p:titleStyle>
      <a:lvl1pPr algn="l" defTabSz="914400" rtl="0" eaLnBrk="1" latinLnBrk="0" hangingPunct="1">
        <a:spcBef>
          <a:spcPct val="0"/>
        </a:spcBef>
        <a:buNone/>
        <a:defRPr sz="4400" kern="1200">
          <a:solidFill>
            <a:schemeClr val="accent3"/>
          </a:solidFill>
          <a:latin typeface="+mj-lt"/>
          <a:ea typeface="+mj-ea"/>
          <a:cs typeface="+mj-cs"/>
        </a:defRPr>
      </a:lvl1pPr>
    </p:titleStyle>
    <p:bodyStyle>
      <a:lvl1pPr marL="0" indent="0" algn="l" defTabSz="914400" rtl="0" eaLnBrk="1" latinLnBrk="0" hangingPunct="1">
        <a:spcBef>
          <a:spcPct val="20000"/>
        </a:spcBef>
        <a:buFontTx/>
        <a:buNone/>
        <a:defRPr sz="28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9674893-69F5-437E-A957-B7DAAC72C6B9}" type="datetimeFigureOut">
              <a:rPr lang="sv-SE" smtClean="0"/>
              <a:t>2021-04-20</a:t>
            </a:fld>
            <a:endParaRPr lang="sv-SE"/>
          </a:p>
        </p:txBody>
      </p:sp>
      <p:sp>
        <p:nvSpPr>
          <p:cNvPr id="5" name="Platshållare för sidfo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176BC7-A587-4EE8-AB11-84E7A658D0A1}" type="slidenum">
              <a:rPr lang="sv-SE" smtClean="0"/>
              <a:t>‹#›</a:t>
            </a:fld>
            <a:endParaRPr lang="sv-SE"/>
          </a:p>
        </p:txBody>
      </p:sp>
    </p:spTree>
    <p:extLst>
      <p:ext uri="{BB962C8B-B14F-4D97-AF65-F5344CB8AC3E}">
        <p14:creationId xmlns:p14="http://schemas.microsoft.com/office/powerpoint/2010/main" val="23589478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emf"/><Relationship Id="rId4" Type="http://schemas.openxmlformats.org/officeDocument/2006/relationships/image" Target="../media/image25.png"/><Relationship Id="rId9"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5.emf"/><Relationship Id="rId5" Type="http://schemas.openxmlformats.org/officeDocument/2006/relationships/image" Target="../media/image44.png"/><Relationship Id="rId4" Type="http://schemas.openxmlformats.org/officeDocument/2006/relationships/image" Target="../media/image43.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tland.se/gotland2040"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s://rus.gotland.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solidFill>
                  <a:srgbClr val="C00000"/>
                </a:solidFill>
              </a:rPr>
              <a:t>Grundpresentation Vårt Gotland 2040</a:t>
            </a:r>
            <a:endParaRPr lang="sv-SE" sz="3600" dirty="0">
              <a:solidFill>
                <a:srgbClr val="C00000"/>
              </a:solidFill>
            </a:endParaRPr>
          </a:p>
        </p:txBody>
      </p:sp>
      <p:sp>
        <p:nvSpPr>
          <p:cNvPr id="3" name="Platshållare för innehåll 2"/>
          <p:cNvSpPr>
            <a:spLocks noGrp="1"/>
          </p:cNvSpPr>
          <p:nvPr>
            <p:ph sz="half" idx="1"/>
          </p:nvPr>
        </p:nvSpPr>
        <p:spPr/>
        <p:txBody>
          <a:bodyPr/>
          <a:lstStyle/>
          <a:p>
            <a:pPr marL="171450" indent="-171450">
              <a:buFont typeface="Arial" panose="020B0604020202020204" pitchFamily="34" charset="0"/>
              <a:buChar char="•"/>
            </a:pPr>
            <a:r>
              <a:rPr lang="sv-SE" sz="1200" dirty="0" smtClean="0"/>
              <a:t>Det här är en grundmall. Det är </a:t>
            </a:r>
            <a:r>
              <a:rPr lang="sv-SE" sz="1200" b="1" dirty="0" smtClean="0"/>
              <a:t>inte </a:t>
            </a:r>
            <a:r>
              <a:rPr lang="sv-SE" sz="1200" dirty="0" smtClean="0"/>
              <a:t>tänkt att alla bilder ska användas vid ett och samma tillfälle, det skulle bli alltför mastigt.</a:t>
            </a:r>
          </a:p>
          <a:p>
            <a:pPr marL="171450" indent="-171450">
              <a:buFont typeface="Arial" panose="020B0604020202020204" pitchFamily="34" charset="0"/>
              <a:buChar char="•"/>
            </a:pPr>
            <a:r>
              <a:rPr lang="sv-SE" sz="1200" dirty="0" smtClean="0"/>
              <a:t>Spara ned filen med annat namn när du vill använda den, ändra inte i denna grundpresentation.</a:t>
            </a:r>
          </a:p>
          <a:p>
            <a:pPr marL="171450" indent="-171450">
              <a:buFont typeface="Arial" panose="020B0604020202020204" pitchFamily="34" charset="0"/>
              <a:buChar char="•"/>
            </a:pPr>
            <a:r>
              <a:rPr lang="sv-SE" sz="1200" dirty="0" smtClean="0"/>
              <a:t>Välj de bilder du behöver för just din målgrupp, anpassa för tillfället.</a:t>
            </a:r>
          </a:p>
          <a:p>
            <a:pPr marL="171450" indent="-171450">
              <a:buFont typeface="Arial" panose="020B0604020202020204" pitchFamily="34" charset="0"/>
              <a:buChar char="•"/>
            </a:pPr>
            <a:r>
              <a:rPr lang="sv-SE" sz="1200" dirty="0" smtClean="0"/>
              <a:t>Kort ”</a:t>
            </a:r>
            <a:r>
              <a:rPr lang="sv-SE" sz="1200" dirty="0" err="1" smtClean="0"/>
              <a:t>talmanus</a:t>
            </a:r>
            <a:r>
              <a:rPr lang="sv-SE" sz="1200" dirty="0" smtClean="0"/>
              <a:t>” ligger i anteckningssidorna. Där finns också till några av bilderna förslag på samtalsfrågor.</a:t>
            </a:r>
            <a:endParaRPr lang="sv-SE" sz="1200" dirty="0"/>
          </a:p>
        </p:txBody>
      </p:sp>
      <p:sp>
        <p:nvSpPr>
          <p:cNvPr id="6" name="Platshållare för text 5"/>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1400847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sz="half" idx="1"/>
          </p:nvPr>
        </p:nvSpPr>
        <p:spPr>
          <a:xfrm>
            <a:off x="1331641" y="1491631"/>
            <a:ext cx="7812360" cy="3126795"/>
          </a:xfrm>
        </p:spPr>
        <p:txBody>
          <a:bodyPr/>
          <a:lstStyle/>
          <a:p>
            <a:pPr indent="0"/>
            <a:r>
              <a:rPr lang="sv-SE" sz="2200" dirty="0">
                <a:solidFill>
                  <a:schemeClr val="tx2"/>
                </a:solidFill>
                <a:latin typeface="Garamond" panose="02020404030301010803" pitchFamily="18" charset="0"/>
              </a:rPr>
              <a:t>Gotland är ett tryggt och inkluderande samhälle med livskvalitet för alla</a:t>
            </a:r>
          </a:p>
          <a:p>
            <a:pPr indent="0"/>
            <a:endParaRPr lang="sv-SE" sz="2200" b="1" dirty="0">
              <a:solidFill>
                <a:schemeClr val="tx2"/>
              </a:solidFill>
              <a:latin typeface="Garamond" panose="02020404030301010803" pitchFamily="18" charset="0"/>
            </a:endParaRPr>
          </a:p>
          <a:p>
            <a:pPr indent="0"/>
            <a:r>
              <a:rPr lang="sv-SE" sz="2200" dirty="0">
                <a:solidFill>
                  <a:schemeClr val="tx2"/>
                </a:solidFill>
                <a:latin typeface="Garamond" panose="02020404030301010803" pitchFamily="18" charset="0"/>
              </a:rPr>
              <a:t>Gotland är en förebild i energi- och klimatomställningen </a:t>
            </a:r>
            <a:br>
              <a:rPr lang="sv-SE" sz="2200" dirty="0">
                <a:solidFill>
                  <a:schemeClr val="tx2"/>
                </a:solidFill>
                <a:latin typeface="Garamond" panose="02020404030301010803" pitchFamily="18" charset="0"/>
              </a:rPr>
            </a:br>
            <a:endParaRPr lang="sv-SE" sz="2200" dirty="0">
              <a:solidFill>
                <a:schemeClr val="tx2"/>
              </a:solidFill>
              <a:latin typeface="Garamond" panose="02020404030301010803" pitchFamily="18" charset="0"/>
            </a:endParaRPr>
          </a:p>
          <a:p>
            <a:pPr indent="0"/>
            <a:r>
              <a:rPr lang="sv-SE" sz="2200" dirty="0">
                <a:solidFill>
                  <a:schemeClr val="tx2"/>
                </a:solidFill>
                <a:latin typeface="Garamond" panose="02020404030301010803" pitchFamily="18" charset="0"/>
              </a:rPr>
              <a:t>Gotland är en nytänkande tillväxtregion med utvecklingskraft </a:t>
            </a:r>
            <a:r>
              <a:rPr lang="sv-SE" sz="2000" b="1" dirty="0"/>
              <a:t/>
            </a:r>
            <a:br>
              <a:rPr lang="sv-SE" sz="2000" b="1" dirty="0"/>
            </a:br>
            <a:endParaRPr lang="sv-SE" sz="2000" dirty="0"/>
          </a:p>
        </p:txBody>
      </p:sp>
      <p:grpSp>
        <p:nvGrpSpPr>
          <p:cNvPr id="6" name="Grupp 5"/>
          <p:cNvGrpSpPr/>
          <p:nvPr/>
        </p:nvGrpSpPr>
        <p:grpSpPr>
          <a:xfrm>
            <a:off x="690088" y="1419622"/>
            <a:ext cx="641552" cy="2160240"/>
            <a:chOff x="541800" y="2205724"/>
            <a:chExt cx="641552" cy="2173266"/>
          </a:xfrm>
        </p:grpSpPr>
        <p:pic>
          <p:nvPicPr>
            <p:cNvPr id="2" name="Bildobjekt 1"/>
            <p:cNvPicPr>
              <a:picLocks noChangeAspect="1"/>
            </p:cNvPicPr>
            <p:nvPr/>
          </p:nvPicPr>
          <p:blipFill>
            <a:blip r:embed="rId3"/>
            <a:stretch>
              <a:fillRect/>
            </a:stretch>
          </p:blipFill>
          <p:spPr>
            <a:xfrm>
              <a:off x="541800" y="2205724"/>
              <a:ext cx="641552" cy="618894"/>
            </a:xfrm>
            <a:prstGeom prst="rect">
              <a:avLst/>
            </a:prstGeom>
          </p:spPr>
        </p:pic>
        <p:pic>
          <p:nvPicPr>
            <p:cNvPr id="3" name="Bildobjekt 2"/>
            <p:cNvPicPr>
              <a:picLocks noChangeAspect="1"/>
            </p:cNvPicPr>
            <p:nvPr/>
          </p:nvPicPr>
          <p:blipFill>
            <a:blip r:embed="rId4"/>
            <a:stretch>
              <a:fillRect/>
            </a:stretch>
          </p:blipFill>
          <p:spPr>
            <a:xfrm>
              <a:off x="580690" y="3797570"/>
              <a:ext cx="594823" cy="581420"/>
            </a:xfrm>
            <a:prstGeom prst="rect">
              <a:avLst/>
            </a:prstGeom>
          </p:spPr>
        </p:pic>
        <p:pic>
          <p:nvPicPr>
            <p:cNvPr id="4" name="Bildobjekt 3"/>
            <p:cNvPicPr>
              <a:picLocks noChangeAspect="1"/>
            </p:cNvPicPr>
            <p:nvPr/>
          </p:nvPicPr>
          <p:blipFill>
            <a:blip r:embed="rId5"/>
            <a:stretch>
              <a:fillRect/>
            </a:stretch>
          </p:blipFill>
          <p:spPr>
            <a:xfrm>
              <a:off x="543397" y="3003798"/>
              <a:ext cx="618473" cy="628032"/>
            </a:xfrm>
            <a:prstGeom prst="rect">
              <a:avLst/>
            </a:prstGeom>
          </p:spPr>
        </p:pic>
      </p:grpSp>
      <p:sp>
        <p:nvSpPr>
          <p:cNvPr id="8" name="textruta 7"/>
          <p:cNvSpPr txBox="1"/>
          <p:nvPr/>
        </p:nvSpPr>
        <p:spPr>
          <a:xfrm>
            <a:off x="591292" y="288040"/>
            <a:ext cx="6984776" cy="720080"/>
          </a:xfrm>
          <a:prstGeom prst="rect">
            <a:avLst/>
          </a:prstGeom>
        </p:spPr>
        <p:txBody>
          <a:bodyPr vert="horz" wrap="square" lIns="0" tIns="0" rIns="0" bIns="0" rtlCol="0" anchor="b" anchorCtr="0">
            <a:normAutofit/>
          </a:bodyPr>
          <a:lstStyle/>
          <a:p>
            <a:pPr defTabSz="914378">
              <a:spcBef>
                <a:spcPct val="0"/>
              </a:spcBef>
              <a:defRPr/>
            </a:pPr>
            <a:r>
              <a:rPr lang="sv-SE" sz="2700" b="1" dirty="0">
                <a:solidFill>
                  <a:srgbClr val="C00000"/>
                </a:solidFill>
                <a:latin typeface="Tahoma"/>
              </a:rPr>
              <a:t>Mål för Gotland 2040 </a:t>
            </a:r>
          </a:p>
        </p:txBody>
      </p:sp>
      <p:pic>
        <p:nvPicPr>
          <p:cNvPr id="9" name="Bildobjekt 8"/>
          <p:cNvPicPr>
            <a:picLocks noChangeAspect="1"/>
          </p:cNvPicPr>
          <p:nvPr/>
        </p:nvPicPr>
        <p:blipFill>
          <a:blip r:embed="rId6"/>
          <a:stretch>
            <a:fillRect/>
          </a:stretch>
        </p:blipFill>
        <p:spPr>
          <a:xfrm>
            <a:off x="35498" y="4310665"/>
            <a:ext cx="3384376" cy="822834"/>
          </a:xfrm>
          <a:prstGeom prst="rect">
            <a:avLst/>
          </a:prstGeom>
        </p:spPr>
      </p:pic>
    </p:spTree>
    <p:extLst>
      <p:ext uri="{BB962C8B-B14F-4D97-AF65-F5344CB8AC3E}">
        <p14:creationId xmlns:p14="http://schemas.microsoft.com/office/powerpoint/2010/main" val="3677056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514923" y="681787"/>
            <a:ext cx="4690321" cy="4392488"/>
          </a:xfrm>
        </p:spPr>
      </p:pic>
      <p:sp>
        <p:nvSpPr>
          <p:cNvPr id="2" name="textruta 1"/>
          <p:cNvSpPr txBox="1"/>
          <p:nvPr/>
        </p:nvSpPr>
        <p:spPr>
          <a:xfrm>
            <a:off x="5442943" y="988066"/>
            <a:ext cx="3158551" cy="1368152"/>
          </a:xfrm>
          <a:prstGeom prst="rect">
            <a:avLst/>
          </a:prstGeom>
        </p:spPr>
        <p:txBody>
          <a:bodyPr vert="horz" wrap="square" lIns="0" tIns="0" rIns="0" bIns="0" rtlCol="0" anchor="b" anchorCtr="0">
            <a:normAutofit/>
          </a:bodyPr>
          <a:lstStyle/>
          <a:p>
            <a:pPr defTabSz="914378">
              <a:spcBef>
                <a:spcPct val="0"/>
              </a:spcBef>
            </a:pPr>
            <a:endParaRPr lang="sv-SE" sz="1050" dirty="0">
              <a:latin typeface="+mj-lt"/>
              <a:ea typeface="+mj-ea"/>
              <a:cs typeface="+mj-cs"/>
            </a:endParaRPr>
          </a:p>
        </p:txBody>
      </p:sp>
      <p:sp>
        <p:nvSpPr>
          <p:cNvPr id="3" name="textruta 2"/>
          <p:cNvSpPr txBox="1"/>
          <p:nvPr/>
        </p:nvSpPr>
        <p:spPr>
          <a:xfrm>
            <a:off x="5364088" y="375507"/>
            <a:ext cx="3456384" cy="756083"/>
          </a:xfrm>
          <a:prstGeom prst="rect">
            <a:avLst/>
          </a:prstGeom>
        </p:spPr>
        <p:txBody>
          <a:bodyPr vert="horz" wrap="square" lIns="0" tIns="0" rIns="0" bIns="0" rtlCol="0" anchor="b" anchorCtr="0">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sv-SE" sz="27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ruta 3"/>
          <p:cNvSpPr txBox="1"/>
          <p:nvPr/>
        </p:nvSpPr>
        <p:spPr>
          <a:xfrm>
            <a:off x="3923928" y="393508"/>
            <a:ext cx="5328592" cy="360040"/>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sv-SE" sz="2700" b="1" i="0" u="none" strike="noStrike" kern="1200" cap="none" spc="0" normalizeH="0" baseline="0" noProof="0" dirty="0" smtClean="0">
                <a:ln>
                  <a:noFill/>
                </a:ln>
                <a:solidFill>
                  <a:srgbClr val="C00000"/>
                </a:solidFill>
                <a:effectLst/>
                <a:uLnTx/>
                <a:uFillTx/>
                <a:latin typeface="+mj-lt"/>
                <a:ea typeface="+mj-ea"/>
                <a:cs typeface="+mj-cs"/>
              </a:rPr>
              <a:t>Målen ska ses som en helhet</a:t>
            </a:r>
          </a:p>
        </p:txBody>
      </p:sp>
    </p:spTree>
    <p:extLst>
      <p:ext uri="{BB962C8B-B14F-4D97-AF65-F5344CB8AC3E}">
        <p14:creationId xmlns:p14="http://schemas.microsoft.com/office/powerpoint/2010/main" val="369760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p:cNvSpPr txBox="1"/>
          <p:nvPr/>
        </p:nvSpPr>
        <p:spPr>
          <a:xfrm>
            <a:off x="0" y="411510"/>
            <a:ext cx="395536" cy="431651"/>
          </a:xfrm>
          <a:prstGeom prst="rect">
            <a:avLst/>
          </a:prstGeom>
        </p:spPr>
        <p:txBody>
          <a:bodyPr vert="horz" wrap="square"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050" b="0" i="0" u="none" strike="noStrike" kern="1200" cap="none" spc="0" normalizeH="0" baseline="0" noProof="0" dirty="0" smtClean="0">
              <a:ln>
                <a:noFill/>
              </a:ln>
              <a:solidFill>
                <a:srgbClr val="7F7F7F"/>
              </a:solidFill>
              <a:effectLst/>
              <a:uLnTx/>
              <a:uFillTx/>
              <a:latin typeface="Tahoma"/>
              <a:ea typeface="+mn-ea"/>
              <a:cs typeface="+mn-cs"/>
            </a:endParaRPr>
          </a:p>
        </p:txBody>
      </p:sp>
      <p:sp>
        <p:nvSpPr>
          <p:cNvPr id="16" name="textruta 15"/>
          <p:cNvSpPr txBox="1"/>
          <p:nvPr/>
        </p:nvSpPr>
        <p:spPr>
          <a:xfrm>
            <a:off x="0" y="411510"/>
            <a:ext cx="395536" cy="504056"/>
          </a:xfrm>
          <a:prstGeom prst="rect">
            <a:avLst/>
          </a:prstGeom>
          <a:solidFill>
            <a:schemeClr val="bg1"/>
          </a:solidFill>
        </p:spPr>
        <p:txBody>
          <a:bodyPr vert="horz" wrap="square"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050" b="0" i="0" u="none" strike="noStrike" kern="1200" cap="none" spc="0" normalizeH="0" baseline="0" noProof="0" dirty="0" smtClean="0">
              <a:ln>
                <a:noFill/>
              </a:ln>
              <a:solidFill>
                <a:srgbClr val="7F7F7F"/>
              </a:solidFill>
              <a:effectLst/>
              <a:uLnTx/>
              <a:uFillTx/>
              <a:latin typeface="Tahoma"/>
              <a:ea typeface="+mn-ea"/>
              <a:cs typeface="+mn-cs"/>
            </a:endParaRPr>
          </a:p>
        </p:txBody>
      </p:sp>
      <p:pic>
        <p:nvPicPr>
          <p:cNvPr id="6" name="Platshållare för innehåll 5"/>
          <p:cNvPicPr>
            <a:picLocks noGrp="1" noChangeAspect="1"/>
          </p:cNvPicPr>
          <p:nvPr>
            <p:ph sz="half" idx="1"/>
          </p:nvPr>
        </p:nvPicPr>
        <p:blipFill>
          <a:blip r:embed="rId2"/>
          <a:stretch>
            <a:fillRect/>
          </a:stretch>
        </p:blipFill>
        <p:spPr>
          <a:xfrm>
            <a:off x="6153849" y="749600"/>
            <a:ext cx="2810639" cy="2628131"/>
          </a:xfrm>
          <a:prstGeom prst="rect">
            <a:avLst/>
          </a:prstGeom>
        </p:spPr>
      </p:pic>
      <p:pic>
        <p:nvPicPr>
          <p:cNvPr id="14" name="Bildobjekt 13"/>
          <p:cNvPicPr>
            <a:picLocks noChangeAspect="1"/>
          </p:cNvPicPr>
          <p:nvPr/>
        </p:nvPicPr>
        <p:blipFill>
          <a:blip r:embed="rId3"/>
          <a:stretch>
            <a:fillRect/>
          </a:stretch>
        </p:blipFill>
        <p:spPr>
          <a:xfrm>
            <a:off x="0" y="659260"/>
            <a:ext cx="2759934" cy="3205549"/>
          </a:xfrm>
          <a:prstGeom prst="rect">
            <a:avLst/>
          </a:prstGeom>
        </p:spPr>
      </p:pic>
      <p:pic>
        <p:nvPicPr>
          <p:cNvPr id="7" name="Platshållare för innehåll 5"/>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4688" t="39590" r="5216" b="4368"/>
          <a:stretch/>
        </p:blipFill>
        <p:spPr>
          <a:xfrm>
            <a:off x="6382203" y="3464955"/>
            <a:ext cx="2520280" cy="1584176"/>
          </a:xfrm>
        </p:spPr>
      </p:pic>
      <p:pic>
        <p:nvPicPr>
          <p:cNvPr id="8" name="Bildobjekt 7"/>
          <p:cNvPicPr>
            <a:picLocks noChangeAspect="1"/>
          </p:cNvPicPr>
          <p:nvPr/>
        </p:nvPicPr>
        <p:blipFill>
          <a:blip r:embed="rId5"/>
          <a:stretch>
            <a:fillRect/>
          </a:stretch>
        </p:blipFill>
        <p:spPr>
          <a:xfrm>
            <a:off x="2939916" y="1074155"/>
            <a:ext cx="2745993" cy="2567731"/>
          </a:xfrm>
          <a:prstGeom prst="rect">
            <a:avLst/>
          </a:prstGeom>
        </p:spPr>
      </p:pic>
      <p:pic>
        <p:nvPicPr>
          <p:cNvPr id="12" name="Bildobjekt 11"/>
          <p:cNvPicPr>
            <a:picLocks noChangeAspect="1"/>
          </p:cNvPicPr>
          <p:nvPr/>
        </p:nvPicPr>
        <p:blipFill>
          <a:blip r:embed="rId6"/>
          <a:stretch>
            <a:fillRect/>
          </a:stretch>
        </p:blipFill>
        <p:spPr>
          <a:xfrm>
            <a:off x="5773743" y="2208123"/>
            <a:ext cx="313512" cy="299262"/>
          </a:xfrm>
          <a:prstGeom prst="rect">
            <a:avLst/>
          </a:prstGeom>
        </p:spPr>
      </p:pic>
      <p:pic>
        <p:nvPicPr>
          <p:cNvPr id="13" name="Bildobjekt 12"/>
          <p:cNvPicPr>
            <a:picLocks noChangeAspect="1"/>
          </p:cNvPicPr>
          <p:nvPr/>
        </p:nvPicPr>
        <p:blipFill>
          <a:blip r:embed="rId7"/>
          <a:stretch>
            <a:fillRect/>
          </a:stretch>
        </p:blipFill>
        <p:spPr>
          <a:xfrm>
            <a:off x="2551779" y="2208655"/>
            <a:ext cx="310923" cy="298730"/>
          </a:xfrm>
          <a:prstGeom prst="rect">
            <a:avLst/>
          </a:prstGeom>
        </p:spPr>
      </p:pic>
      <p:pic>
        <p:nvPicPr>
          <p:cNvPr id="18" name="Bildobjekt 17"/>
          <p:cNvPicPr>
            <a:picLocks noChangeAspect="1"/>
          </p:cNvPicPr>
          <p:nvPr/>
        </p:nvPicPr>
        <p:blipFill>
          <a:blip r:embed="rId8"/>
          <a:stretch>
            <a:fillRect/>
          </a:stretch>
        </p:blipFill>
        <p:spPr>
          <a:xfrm>
            <a:off x="6223185" y="411510"/>
            <a:ext cx="2657376" cy="245518"/>
          </a:xfrm>
          <a:prstGeom prst="rect">
            <a:avLst/>
          </a:prstGeom>
        </p:spPr>
      </p:pic>
      <p:pic>
        <p:nvPicPr>
          <p:cNvPr id="19" name="Bildobjekt 18"/>
          <p:cNvPicPr>
            <a:picLocks noChangeAspect="1"/>
          </p:cNvPicPr>
          <p:nvPr/>
        </p:nvPicPr>
        <p:blipFill>
          <a:blip r:embed="rId9"/>
          <a:stretch>
            <a:fillRect/>
          </a:stretch>
        </p:blipFill>
        <p:spPr>
          <a:xfrm>
            <a:off x="3016768" y="417538"/>
            <a:ext cx="2592288" cy="244158"/>
          </a:xfrm>
          <a:prstGeom prst="rect">
            <a:avLst/>
          </a:prstGeom>
        </p:spPr>
      </p:pic>
      <p:pic>
        <p:nvPicPr>
          <p:cNvPr id="20" name="Bildobjekt 19"/>
          <p:cNvPicPr>
            <a:picLocks noChangeAspect="1"/>
          </p:cNvPicPr>
          <p:nvPr/>
        </p:nvPicPr>
        <p:blipFill>
          <a:blip r:embed="rId10"/>
          <a:stretch>
            <a:fillRect/>
          </a:stretch>
        </p:blipFill>
        <p:spPr>
          <a:xfrm>
            <a:off x="596745" y="413334"/>
            <a:ext cx="1514092" cy="200032"/>
          </a:xfrm>
          <a:prstGeom prst="rect">
            <a:avLst/>
          </a:prstGeom>
        </p:spPr>
      </p:pic>
      <p:sp>
        <p:nvSpPr>
          <p:cNvPr id="23" name="textruta 22"/>
          <p:cNvSpPr txBox="1"/>
          <p:nvPr/>
        </p:nvSpPr>
        <p:spPr>
          <a:xfrm>
            <a:off x="706597" y="3795886"/>
            <a:ext cx="1633155" cy="720079"/>
          </a:xfrm>
          <a:prstGeom prst="rect">
            <a:avLst/>
          </a:prstGeom>
        </p:spPr>
        <p:txBody>
          <a:bodyPr vert="horz" wrap="square" lIns="0" tIns="0" rIns="0" bIns="0" rtlCol="0" anchor="b" anchorCtr="0">
            <a:noAutofit/>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600" b="0" i="0" u="none" strike="noStrike" kern="1200" cap="none" spc="0" normalizeH="0" baseline="0" noProof="0" dirty="0" smtClean="0">
              <a:ln>
                <a:noFill/>
              </a:ln>
              <a:solidFill>
                <a:srgbClr val="464646">
                  <a:lumMod val="75000"/>
                </a:srgbClr>
              </a:solidFill>
              <a:effectLst/>
              <a:uLnTx/>
              <a:uFillTx/>
              <a:latin typeface="Microsoft JhengHei Light" panose="020B0304030504040204" pitchFamily="34" charset="-120"/>
              <a:ea typeface="Microsoft JhengHei Light" panose="020B0304030504040204" pitchFamily="34" charset="-120"/>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600" b="0" i="0" u="none" strike="noStrike" kern="1200" cap="none" spc="0" normalizeH="0" baseline="0" noProof="0" dirty="0">
              <a:ln>
                <a:noFill/>
              </a:ln>
              <a:solidFill>
                <a:srgbClr val="464646">
                  <a:lumMod val="75000"/>
                </a:srgbClr>
              </a:solidFill>
              <a:effectLst/>
              <a:uLnTx/>
              <a:uFillTx/>
              <a:latin typeface="Microsoft JhengHei Light" panose="020B0304030504040204" pitchFamily="34" charset="-120"/>
              <a:ea typeface="Microsoft JhengHei Light" panose="020B0304030504040204" pitchFamily="34" charset="-120"/>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600" b="0" i="0" u="none" strike="noStrike" kern="1200" cap="none" spc="0" normalizeH="0" baseline="0" noProof="0" dirty="0" smtClean="0">
              <a:ln>
                <a:noFill/>
              </a:ln>
              <a:solidFill>
                <a:srgbClr val="464646">
                  <a:lumMod val="75000"/>
                </a:srgbClr>
              </a:solidFill>
              <a:effectLst/>
              <a:uLnTx/>
              <a:uFillTx/>
              <a:latin typeface="Microsoft JhengHei Light" panose="020B0304030504040204" pitchFamily="34" charset="-120"/>
              <a:ea typeface="Microsoft JhengHei Light" panose="020B0304030504040204" pitchFamily="34" charset="-120"/>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600" b="0" i="0" u="none" strike="noStrike" kern="1200" cap="none" spc="0" normalizeH="0" baseline="0" noProof="0" dirty="0" smtClean="0">
                <a:ln>
                  <a:noFill/>
                </a:ln>
                <a:solidFill>
                  <a:srgbClr val="464646">
                    <a:lumMod val="75000"/>
                  </a:srgbClr>
                </a:solidFill>
                <a:effectLst/>
                <a:uLnTx/>
                <a:uFillTx/>
                <a:latin typeface="Microsoft JhengHei Light" panose="020B0304030504040204" pitchFamily="34" charset="-120"/>
                <a:ea typeface="Microsoft JhengHei Light" panose="020B0304030504040204" pitchFamily="34" charset="-120"/>
                <a:cs typeface="+mn-cs"/>
              </a:rPr>
              <a:t>Demografisk utveckling</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600" b="0" i="0" u="none" strike="noStrike" kern="1200" cap="none" spc="0" normalizeH="0" baseline="0" noProof="0" dirty="0" smtClean="0">
                <a:ln>
                  <a:noFill/>
                </a:ln>
                <a:solidFill>
                  <a:srgbClr val="464646">
                    <a:lumMod val="75000"/>
                  </a:srgbClr>
                </a:solidFill>
                <a:effectLst/>
                <a:uLnTx/>
                <a:uFillTx/>
                <a:latin typeface="Microsoft JhengHei Light" panose="020B0304030504040204" pitchFamily="34" charset="-120"/>
                <a:ea typeface="Microsoft JhengHei Light" panose="020B0304030504040204" pitchFamily="34" charset="-120"/>
                <a:cs typeface="+mn-cs"/>
              </a:rPr>
              <a:t>Klimat, miljö och energi</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600" b="0" i="0" u="none" strike="noStrike" kern="1200" cap="none" spc="0" normalizeH="0" baseline="0" noProof="0" dirty="0" smtClean="0">
                <a:ln>
                  <a:noFill/>
                </a:ln>
                <a:solidFill>
                  <a:srgbClr val="464646">
                    <a:lumMod val="75000"/>
                  </a:srgbClr>
                </a:solidFill>
                <a:effectLst/>
                <a:uLnTx/>
                <a:uFillTx/>
                <a:latin typeface="Microsoft JhengHei Light" panose="020B0304030504040204" pitchFamily="34" charset="-120"/>
                <a:ea typeface="Microsoft JhengHei Light" panose="020B0304030504040204" pitchFamily="34" charset="-120"/>
                <a:cs typeface="+mn-cs"/>
              </a:rPr>
              <a:t>Social sammanhållning</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600" b="0" i="0" u="none" strike="noStrike" kern="1200" cap="none" spc="0" normalizeH="0" baseline="0" noProof="0" dirty="0" smtClean="0">
                <a:ln>
                  <a:noFill/>
                </a:ln>
                <a:solidFill>
                  <a:srgbClr val="464646">
                    <a:lumMod val="75000"/>
                  </a:srgbClr>
                </a:solidFill>
                <a:effectLst/>
                <a:uLnTx/>
                <a:uFillTx/>
                <a:latin typeface="Microsoft JhengHei Light" panose="020B0304030504040204" pitchFamily="34" charset="-120"/>
                <a:ea typeface="Microsoft JhengHei Light" panose="020B0304030504040204" pitchFamily="34" charset="-120"/>
                <a:cs typeface="+mn-cs"/>
              </a:rPr>
              <a:t>Globalisering</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600" b="0" i="0" u="none" strike="noStrike" kern="1200" cap="none" spc="0" normalizeH="0" baseline="0" noProof="0" dirty="0" smtClean="0">
                <a:ln>
                  <a:noFill/>
                </a:ln>
                <a:solidFill>
                  <a:srgbClr val="464646">
                    <a:lumMod val="75000"/>
                  </a:srgbClr>
                </a:solidFill>
                <a:effectLst/>
                <a:uLnTx/>
                <a:uFillTx/>
                <a:latin typeface="Microsoft JhengHei Light" panose="020B0304030504040204" pitchFamily="34" charset="-120"/>
                <a:ea typeface="Microsoft JhengHei Light" panose="020B0304030504040204" pitchFamily="34" charset="-120"/>
                <a:cs typeface="+mn-cs"/>
              </a:rPr>
              <a:t>Digitalisering</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600" b="0" i="0" u="none" strike="noStrike" kern="1200" cap="none" spc="0" normalizeH="0" baseline="0" noProof="0" dirty="0" smtClean="0">
                <a:ln>
                  <a:noFill/>
                </a:ln>
                <a:solidFill>
                  <a:srgbClr val="464646">
                    <a:lumMod val="75000"/>
                  </a:srgbClr>
                </a:solidFill>
                <a:effectLst/>
                <a:uLnTx/>
                <a:uFillTx/>
                <a:latin typeface="Microsoft JhengHei Light" panose="020B0304030504040204" pitchFamily="34" charset="-120"/>
                <a:ea typeface="Microsoft JhengHei Light" panose="020B0304030504040204" pitchFamily="34" charset="-120"/>
                <a:cs typeface="+mn-cs"/>
              </a:rPr>
              <a:t>Ö-läget - vår geografiska förutsättning</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600" b="0" i="0" u="none" strike="noStrike" kern="1200" cap="none" spc="0" normalizeH="0" baseline="0" noProof="0" dirty="0" smtClean="0">
              <a:ln>
                <a:noFill/>
              </a:ln>
              <a:solidFill>
                <a:srgbClr val="464646">
                  <a:lumMod val="75000"/>
                </a:srgbClr>
              </a:solidFill>
              <a:effectLst/>
              <a:uLnTx/>
              <a:uFillTx/>
              <a:latin typeface="Microsoft JhengHei Light" panose="020B0304030504040204" pitchFamily="34" charset="-120"/>
              <a:ea typeface="Microsoft JhengHei Light" panose="020B0304030504040204" pitchFamily="34" charset="-120"/>
              <a:cs typeface="+mn-cs"/>
            </a:endParaRPr>
          </a:p>
        </p:txBody>
      </p:sp>
    </p:spTree>
    <p:extLst>
      <p:ext uri="{BB962C8B-B14F-4D97-AF65-F5344CB8AC3E}">
        <p14:creationId xmlns:p14="http://schemas.microsoft.com/office/powerpoint/2010/main" val="755841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7" name="Platshållare för innehåll 6"/>
          <p:cNvSpPr>
            <a:spLocks noGrp="1"/>
          </p:cNvSpPr>
          <p:nvPr>
            <p:ph sz="half" idx="1"/>
          </p:nvPr>
        </p:nvSpPr>
        <p:spPr>
          <a:xfrm>
            <a:off x="662880" y="1635647"/>
            <a:ext cx="8136706" cy="3126795"/>
          </a:xfrm>
        </p:spPr>
        <p:txBody>
          <a:bodyPr/>
          <a:lstStyle/>
          <a:p>
            <a:r>
              <a:rPr lang="sv-SE" sz="3200" dirty="0">
                <a:solidFill>
                  <a:srgbClr val="C00000"/>
                </a:solidFill>
                <a:latin typeface="Tahoma" panose="020B0604030504040204" pitchFamily="34" charset="0"/>
                <a:ea typeface="Tahoma" panose="020B0604030504040204" pitchFamily="34" charset="0"/>
                <a:cs typeface="Tahoma" panose="020B0604030504040204" pitchFamily="34" charset="0"/>
              </a:rPr>
              <a:t>Gotland är ett tryggt och inkluderande samhälle med livskvalitet för alla</a:t>
            </a:r>
            <a:r>
              <a:rPr lang="sv-SE" sz="2800" dirty="0">
                <a:solidFill>
                  <a:srgbClr val="C00000"/>
                </a:solidFill>
              </a:rPr>
              <a:t/>
            </a:r>
            <a:br>
              <a:rPr lang="sv-SE" sz="2800" dirty="0">
                <a:solidFill>
                  <a:srgbClr val="C00000"/>
                </a:solidFill>
              </a:rPr>
            </a:br>
            <a:endParaRPr lang="sv-SE" sz="1000" dirty="0">
              <a:solidFill>
                <a:srgbClr val="C00000"/>
              </a:solidFill>
            </a:endParaRPr>
          </a:p>
          <a:p>
            <a:r>
              <a:rPr lang="sv-SE" sz="1400" dirty="0"/>
              <a:t>Gotland är ett tryggt och öppet samhälle för invånare och besökare, ett jämlikt och jämställt samhälle där vi lever ett gott liv med god hälsa. Gotland präglas av mångfald. Vi känner tillit och förtroende för samhället och varandra och deltar i </a:t>
            </a:r>
            <a:r>
              <a:rPr lang="sv-SE" sz="1400" dirty="0" smtClean="0"/>
              <a:t>samhällsutvecklingen</a:t>
            </a:r>
            <a:r>
              <a:rPr lang="sv-SE" sz="1400" dirty="0"/>
              <a:t>. Gotland har trygga och attraktiva livsmiljöer, rika fritidsmöjligheter, ett dynamiskt kulturliv, en god välfärd och service samt goda möjligheter till livslångt lärande och egen försörjning. Det gotländska samhället tål påfrestningar, är anpassningsbart och förändringsbenäget. </a:t>
            </a:r>
          </a:p>
          <a:p>
            <a:endParaRPr lang="sv-SE" sz="1000" dirty="0"/>
          </a:p>
        </p:txBody>
      </p:sp>
      <p:pic>
        <p:nvPicPr>
          <p:cNvPr id="4" name="Bildobjekt 3"/>
          <p:cNvPicPr>
            <a:picLocks noChangeAspect="1"/>
          </p:cNvPicPr>
          <p:nvPr/>
        </p:nvPicPr>
        <p:blipFill rotWithShape="1">
          <a:blip r:embed="rId3">
            <a:extLst>
              <a:ext uri="{28A0092B-C50C-407E-A947-70E740481C1C}">
                <a14:useLocalDpi xmlns:a14="http://schemas.microsoft.com/office/drawing/2010/main" val="0"/>
              </a:ext>
            </a:extLst>
          </a:blip>
          <a:srcRect t="30400" b="43001"/>
          <a:stretch/>
        </p:blipFill>
        <p:spPr>
          <a:xfrm>
            <a:off x="662880" y="195487"/>
            <a:ext cx="8136706" cy="1368152"/>
          </a:xfrm>
          <a:prstGeom prst="rect">
            <a:avLst/>
          </a:prstGeom>
        </p:spPr>
      </p:pic>
    </p:spTree>
    <p:extLst>
      <p:ext uri="{BB962C8B-B14F-4D97-AF65-F5344CB8AC3E}">
        <p14:creationId xmlns:p14="http://schemas.microsoft.com/office/powerpoint/2010/main" val="276155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endParaRPr lang="sv-SE" dirty="0"/>
          </a:p>
        </p:txBody>
      </p:sp>
      <p:sp>
        <p:nvSpPr>
          <p:cNvPr id="7" name="Platshållare för innehåll 6"/>
          <p:cNvSpPr>
            <a:spLocks noGrp="1"/>
          </p:cNvSpPr>
          <p:nvPr>
            <p:ph sz="half" idx="1"/>
          </p:nvPr>
        </p:nvSpPr>
        <p:spPr>
          <a:xfrm>
            <a:off x="662880" y="1707655"/>
            <a:ext cx="8136706" cy="2669043"/>
          </a:xfrm>
        </p:spPr>
        <p:txBody>
          <a:bodyPr>
            <a:normAutofit/>
          </a:bodyPr>
          <a:lstStyle/>
          <a:p>
            <a:r>
              <a:rPr lang="sv-SE" sz="3200" dirty="0">
                <a:solidFill>
                  <a:srgbClr val="C00000"/>
                </a:solidFill>
                <a:latin typeface="Tahoma" panose="020B0604030504040204" pitchFamily="34" charset="0"/>
                <a:ea typeface="Tahoma" panose="020B0604030504040204" pitchFamily="34" charset="0"/>
                <a:cs typeface="Tahoma" panose="020B0604030504040204" pitchFamily="34" charset="0"/>
              </a:rPr>
              <a:t>Gotland är en förebild i energi- och klimatomställningen </a:t>
            </a:r>
          </a:p>
          <a:p>
            <a:r>
              <a:rPr lang="sv-SE" sz="1600" dirty="0"/>
              <a:t/>
            </a:r>
            <a:br>
              <a:rPr lang="sv-SE" sz="1600" dirty="0"/>
            </a:br>
            <a:r>
              <a:rPr lang="sv-SE" sz="1400" dirty="0"/>
              <a:t>Gotland är klimatneutralt, har gått före i energi- och klimatomställningen och har tidigt nått nationella klimatmål baserade på FN:s Parisavtal. Utvecklingen är en hävstång för ett konkurrenskraftigt näringsliv och för en god miljö. Vi använder de tillgångar vi har på bästa sätt, genom en ekonomi byggd på kretslopp och förnybara resurser. På Gotland finns god tillgång till dricksvatten och tillräckliga grundvattennivåer. Gotland har bidragit till att Östersjön är ett levande och friskt hav. Naturen brukas så att </a:t>
            </a:r>
            <a:r>
              <a:rPr lang="sv-SE" sz="1400" dirty="0" smtClean="0"/>
              <a:t>ekosystemtjänsterna </a:t>
            </a:r>
            <a:r>
              <a:rPr lang="sv-SE" sz="1400" dirty="0"/>
              <a:t>värnas och öns biologiska mångfald säkras. </a:t>
            </a:r>
          </a:p>
        </p:txBody>
      </p:sp>
      <p:pic>
        <p:nvPicPr>
          <p:cNvPr id="2" name="Bildobjekt 1"/>
          <p:cNvPicPr>
            <a:picLocks noChangeAspect="1"/>
          </p:cNvPicPr>
          <p:nvPr/>
        </p:nvPicPr>
        <p:blipFill rotWithShape="1">
          <a:blip r:embed="rId3" cstate="print">
            <a:extLst>
              <a:ext uri="{28A0092B-C50C-407E-A947-70E740481C1C}">
                <a14:useLocalDpi xmlns:a14="http://schemas.microsoft.com/office/drawing/2010/main" val="0"/>
              </a:ext>
            </a:extLst>
          </a:blip>
          <a:srcRect t="29653" b="41716"/>
          <a:stretch/>
        </p:blipFill>
        <p:spPr>
          <a:xfrm>
            <a:off x="662880" y="123480"/>
            <a:ext cx="8229600" cy="1440160"/>
          </a:xfrm>
          <a:prstGeom prst="rect">
            <a:avLst/>
          </a:prstGeom>
        </p:spPr>
      </p:pic>
    </p:spTree>
    <p:extLst>
      <p:ext uri="{BB962C8B-B14F-4D97-AF65-F5344CB8AC3E}">
        <p14:creationId xmlns:p14="http://schemas.microsoft.com/office/powerpoint/2010/main" val="217651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sz="half" idx="1"/>
          </p:nvPr>
        </p:nvSpPr>
        <p:spPr>
          <a:xfrm>
            <a:off x="638694" y="1707655"/>
            <a:ext cx="8136706" cy="3126795"/>
          </a:xfrm>
        </p:spPr>
        <p:txBody>
          <a:bodyPr>
            <a:normAutofit/>
          </a:bodyPr>
          <a:lstStyle/>
          <a:p>
            <a:r>
              <a:rPr lang="sv-SE" sz="3200" dirty="0">
                <a:solidFill>
                  <a:srgbClr val="C00000"/>
                </a:solidFill>
                <a:latin typeface="Tahoma" panose="020B0604030504040204" pitchFamily="34" charset="0"/>
                <a:ea typeface="Tahoma" panose="020B0604030504040204" pitchFamily="34" charset="0"/>
                <a:cs typeface="Tahoma" panose="020B0604030504040204" pitchFamily="34" charset="0"/>
              </a:rPr>
              <a:t>Gotland är en nytänkande tillväxtregion med utvecklingskraft </a:t>
            </a:r>
          </a:p>
          <a:p>
            <a:r>
              <a:rPr lang="sv-SE" sz="1000" dirty="0">
                <a:solidFill>
                  <a:srgbClr val="C00000"/>
                </a:solidFill>
              </a:rPr>
              <a:t/>
            </a:r>
            <a:br>
              <a:rPr lang="sv-SE" sz="1000" dirty="0">
                <a:solidFill>
                  <a:srgbClr val="C00000"/>
                </a:solidFill>
              </a:rPr>
            </a:br>
            <a:r>
              <a:rPr lang="sv-SE" sz="1400" dirty="0"/>
              <a:t>På Gotland skapas tillväxt på ett balanserat sätt i nyttjandet av resurser. Företagsamheten är stark, näringslivet och universitetet blomstrar. Gotland är en mötesplats och här finns goda möjligheter att testa och förverkliga nya idéer. Samverkan, innovation och förnyelse ger företagen nya möjligheter och smarta välfärdstjänster utvecklas. Hela Gotland har en positiv utveckling och vi blir fler gotlänningar. Vi har bra förutsättningar för företagande, goda kommunikationer och boendemiljöer. Attraktionskraft, utbildning och matchning säkrar </a:t>
            </a:r>
            <a:r>
              <a:rPr lang="sv-SE" sz="1400" dirty="0" smtClean="0"/>
              <a:t>kompetensförsörjningen</a:t>
            </a:r>
            <a:r>
              <a:rPr lang="sv-SE" sz="1400" i="1" dirty="0"/>
              <a:t>.</a:t>
            </a:r>
            <a:endParaRPr lang="sv-SE" sz="1400" dirty="0">
              <a:solidFill>
                <a:srgbClr val="C00000"/>
              </a:solidFill>
            </a:endParaRPr>
          </a:p>
        </p:txBody>
      </p:sp>
      <p:pic>
        <p:nvPicPr>
          <p:cNvPr id="4" name="Bildobjekt 3"/>
          <p:cNvPicPr>
            <a:picLocks noChangeAspect="1"/>
          </p:cNvPicPr>
          <p:nvPr/>
        </p:nvPicPr>
        <p:blipFill rotWithShape="1">
          <a:blip r:embed="rId3">
            <a:extLst>
              <a:ext uri="{28A0092B-C50C-407E-A947-70E740481C1C}">
                <a14:useLocalDpi xmlns:a14="http://schemas.microsoft.com/office/drawing/2010/main" val="0"/>
              </a:ext>
            </a:extLst>
          </a:blip>
          <a:srcRect l="-852" t="33600" r="852" b="39800"/>
          <a:stretch/>
        </p:blipFill>
        <p:spPr>
          <a:xfrm>
            <a:off x="566488" y="233724"/>
            <a:ext cx="8208912" cy="1368152"/>
          </a:xfrm>
          <a:prstGeom prst="rect">
            <a:avLst/>
          </a:prstGeom>
        </p:spPr>
      </p:pic>
    </p:spTree>
    <p:extLst>
      <p:ext uri="{BB962C8B-B14F-4D97-AF65-F5344CB8AC3E}">
        <p14:creationId xmlns:p14="http://schemas.microsoft.com/office/powerpoint/2010/main" val="318636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27585" y="51471"/>
            <a:ext cx="4821538" cy="4872233"/>
          </a:xfrm>
        </p:spPr>
      </p:pic>
      <p:sp>
        <p:nvSpPr>
          <p:cNvPr id="2" name="textruta 1"/>
          <p:cNvSpPr txBox="1"/>
          <p:nvPr/>
        </p:nvSpPr>
        <p:spPr>
          <a:xfrm>
            <a:off x="5649123" y="2162459"/>
            <a:ext cx="2736304" cy="360040"/>
          </a:xfrm>
          <a:prstGeom prst="rect">
            <a:avLst/>
          </a:prstGeom>
        </p:spPr>
        <p:txBody>
          <a:bodyPr vert="horz" wrap="square" lIns="0" tIns="0" rIns="0" bIns="0" rtlCol="0" anchor="b" anchorCtr="0">
            <a:normAutofit/>
          </a:bodyPr>
          <a:lstStyle/>
          <a:p>
            <a:pPr defTabSz="914378">
              <a:spcBef>
                <a:spcPct val="0"/>
              </a:spcBef>
            </a:pPr>
            <a:r>
              <a:rPr lang="sv-SE" sz="1050" i="1" dirty="0">
                <a:latin typeface="+mj-lt"/>
                <a:ea typeface="+mj-ea"/>
                <a:cs typeface="+mj-cs"/>
              </a:rPr>
              <a:t>Tillstånd i samhälle och miljö som vi vill ha och som våra insatser ska leda till</a:t>
            </a:r>
          </a:p>
        </p:txBody>
      </p:sp>
    </p:spTree>
    <p:extLst>
      <p:ext uri="{BB962C8B-B14F-4D97-AF65-F5344CB8AC3E}">
        <p14:creationId xmlns:p14="http://schemas.microsoft.com/office/powerpoint/2010/main" val="224623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9" y="339502"/>
            <a:ext cx="8131833" cy="857250"/>
          </a:xfrm>
        </p:spPr>
        <p:txBody>
          <a:bodyPr>
            <a:normAutofit/>
          </a:bodyPr>
          <a:lstStyle/>
          <a:p>
            <a:r>
              <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rPr>
              <a:t>Tio prioriteringar bidrar till att målen nås</a:t>
            </a:r>
            <a:r>
              <a:rPr lang="sv-SE" sz="2700" b="1" dirty="0">
                <a:latin typeface="Tahoma" panose="020B0604030504040204" pitchFamily="34" charset="0"/>
                <a:ea typeface="Tahoma" panose="020B0604030504040204" pitchFamily="34" charset="0"/>
                <a:cs typeface="Tahoma" panose="020B0604030504040204" pitchFamily="34" charset="0"/>
              </a:rPr>
              <a:t/>
            </a:r>
            <a:br>
              <a:rPr lang="sv-SE" sz="2700" b="1" dirty="0">
                <a:latin typeface="Tahoma" panose="020B0604030504040204" pitchFamily="34" charset="0"/>
                <a:ea typeface="Tahoma" panose="020B0604030504040204" pitchFamily="34" charset="0"/>
                <a:cs typeface="Tahoma" panose="020B0604030504040204" pitchFamily="34" charset="0"/>
              </a:rPr>
            </a:br>
            <a:endParaRPr lang="sv-SE" sz="27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latshållare för innehåll 6"/>
          <p:cNvPicPr>
            <a:picLocks noGrp="1" noChangeAspect="1"/>
          </p:cNvPicPr>
          <p:nvPr>
            <p:ph sz="half" idx="1"/>
          </p:nvPr>
        </p:nvPicPr>
        <p:blipFill>
          <a:blip r:embed="rId3"/>
          <a:stretch>
            <a:fillRect/>
          </a:stretch>
        </p:blipFill>
        <p:spPr>
          <a:xfrm>
            <a:off x="615099" y="876370"/>
            <a:ext cx="4411745" cy="4129973"/>
          </a:xfrm>
          <a:prstGeom prst="rect">
            <a:avLst/>
          </a:prstGeom>
        </p:spPr>
      </p:pic>
    </p:spTree>
    <p:extLst>
      <p:ext uri="{BB962C8B-B14F-4D97-AF65-F5344CB8AC3E}">
        <p14:creationId xmlns:p14="http://schemas.microsoft.com/office/powerpoint/2010/main" val="2868772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4544" y="3606048"/>
            <a:ext cx="3309908" cy="1537452"/>
          </a:xfrm>
        </p:spPr>
      </p:pic>
      <p:pic>
        <p:nvPicPr>
          <p:cNvPr id="2" name="Bildobjekt 1"/>
          <p:cNvPicPr>
            <a:picLocks noChangeAspect="1"/>
          </p:cNvPicPr>
          <p:nvPr/>
        </p:nvPicPr>
        <p:blipFill>
          <a:blip r:embed="rId4"/>
          <a:stretch>
            <a:fillRect/>
          </a:stretch>
        </p:blipFill>
        <p:spPr>
          <a:xfrm>
            <a:off x="646360" y="345046"/>
            <a:ext cx="3803904" cy="1487424"/>
          </a:xfrm>
          <a:prstGeom prst="rect">
            <a:avLst/>
          </a:prstGeom>
        </p:spPr>
      </p:pic>
      <p:pic>
        <p:nvPicPr>
          <p:cNvPr id="4" name="Bildobjekt 3"/>
          <p:cNvPicPr>
            <a:picLocks noChangeAspect="1"/>
          </p:cNvPicPr>
          <p:nvPr/>
        </p:nvPicPr>
        <p:blipFill>
          <a:blip r:embed="rId5"/>
          <a:stretch>
            <a:fillRect/>
          </a:stretch>
        </p:blipFill>
        <p:spPr>
          <a:xfrm>
            <a:off x="646360" y="2063770"/>
            <a:ext cx="4161536" cy="1113536"/>
          </a:xfrm>
          <a:prstGeom prst="rect">
            <a:avLst/>
          </a:prstGeom>
        </p:spPr>
      </p:pic>
      <p:pic>
        <p:nvPicPr>
          <p:cNvPr id="5" name="Bildobjekt 4"/>
          <p:cNvPicPr>
            <a:picLocks noChangeAspect="1"/>
          </p:cNvPicPr>
          <p:nvPr/>
        </p:nvPicPr>
        <p:blipFill>
          <a:blip r:embed="rId6"/>
          <a:stretch>
            <a:fillRect/>
          </a:stretch>
        </p:blipFill>
        <p:spPr>
          <a:xfrm>
            <a:off x="4620153" y="347762"/>
            <a:ext cx="4161536" cy="1519936"/>
          </a:xfrm>
          <a:prstGeom prst="rect">
            <a:avLst/>
          </a:prstGeom>
        </p:spPr>
      </p:pic>
      <p:pic>
        <p:nvPicPr>
          <p:cNvPr id="7" name="Bildobjekt 6"/>
          <p:cNvPicPr>
            <a:picLocks noChangeAspect="1"/>
          </p:cNvPicPr>
          <p:nvPr/>
        </p:nvPicPr>
        <p:blipFill>
          <a:blip r:embed="rId7"/>
          <a:stretch>
            <a:fillRect/>
          </a:stretch>
        </p:blipFill>
        <p:spPr>
          <a:xfrm>
            <a:off x="4763457" y="2043450"/>
            <a:ext cx="4129024" cy="1154176"/>
          </a:xfrm>
          <a:prstGeom prst="rect">
            <a:avLst/>
          </a:prstGeom>
        </p:spPr>
      </p:pic>
      <p:pic>
        <p:nvPicPr>
          <p:cNvPr id="11" name="Bildobjekt 10"/>
          <p:cNvPicPr>
            <a:picLocks noChangeAspect="1"/>
          </p:cNvPicPr>
          <p:nvPr/>
        </p:nvPicPr>
        <p:blipFill>
          <a:blip r:embed="rId8"/>
          <a:stretch>
            <a:fillRect/>
          </a:stretch>
        </p:blipFill>
        <p:spPr>
          <a:xfrm>
            <a:off x="4795968" y="3497221"/>
            <a:ext cx="4096512" cy="1243584"/>
          </a:xfrm>
          <a:prstGeom prst="rect">
            <a:avLst/>
          </a:prstGeom>
        </p:spPr>
      </p:pic>
      <p:sp>
        <p:nvSpPr>
          <p:cNvPr id="12" name="textruta 11"/>
          <p:cNvSpPr txBox="1"/>
          <p:nvPr/>
        </p:nvSpPr>
        <p:spPr>
          <a:xfrm>
            <a:off x="7380312" y="4740804"/>
            <a:ext cx="1512168" cy="351225"/>
          </a:xfrm>
          <a:prstGeom prst="rect">
            <a:avLst/>
          </a:prstGeom>
          <a:solidFill>
            <a:schemeClr val="bg1"/>
          </a:solidFill>
        </p:spPr>
        <p:txBody>
          <a:bodyPr vert="horz" wrap="square" lIns="0" tIns="0" rIns="0" bIns="0" rtlCol="0" anchor="b" anchorCtr="0">
            <a:normAutofit/>
          </a:bodyPr>
          <a:lstStyle/>
          <a:p>
            <a:pPr defTabSz="914378">
              <a:spcBef>
                <a:spcPct val="0"/>
              </a:spcBef>
            </a:pPr>
            <a:endParaRPr lang="sv-SE" sz="1050" dirty="0">
              <a:latin typeface="+mj-lt"/>
              <a:ea typeface="+mj-ea"/>
              <a:cs typeface="+mj-cs"/>
            </a:endParaRPr>
          </a:p>
        </p:txBody>
      </p:sp>
    </p:spTree>
    <p:extLst>
      <p:ext uri="{BB962C8B-B14F-4D97-AF65-F5344CB8AC3E}">
        <p14:creationId xmlns:p14="http://schemas.microsoft.com/office/powerpoint/2010/main" val="219165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8584"/>
            <a:ext cx="3851920" cy="1484916"/>
          </a:xfrm>
          <a:prstGeom prst="rect">
            <a:avLst/>
          </a:prstGeom>
        </p:spPr>
      </p:pic>
      <p:pic>
        <p:nvPicPr>
          <p:cNvPr id="2" name="Platshållare för innehåll 1"/>
          <p:cNvPicPr>
            <a:picLocks noGrp="1" noChangeAspect="1"/>
          </p:cNvPicPr>
          <p:nvPr>
            <p:ph sz="half" idx="1"/>
          </p:nvPr>
        </p:nvPicPr>
        <p:blipFill>
          <a:blip r:embed="rId4"/>
          <a:stretch>
            <a:fillRect/>
          </a:stretch>
        </p:blipFill>
        <p:spPr>
          <a:xfrm>
            <a:off x="676585" y="2347299"/>
            <a:ext cx="3966464" cy="1324864"/>
          </a:xfrm>
          <a:prstGeom prst="rect">
            <a:avLst/>
          </a:prstGeom>
        </p:spPr>
      </p:pic>
      <p:pic>
        <p:nvPicPr>
          <p:cNvPr id="6" name="Bildobjekt 5"/>
          <p:cNvPicPr>
            <a:picLocks noChangeAspect="1"/>
          </p:cNvPicPr>
          <p:nvPr/>
        </p:nvPicPr>
        <p:blipFill>
          <a:blip r:embed="rId5"/>
          <a:stretch>
            <a:fillRect/>
          </a:stretch>
        </p:blipFill>
        <p:spPr>
          <a:xfrm>
            <a:off x="611561" y="372481"/>
            <a:ext cx="4096867" cy="1755800"/>
          </a:xfrm>
          <a:prstGeom prst="rect">
            <a:avLst/>
          </a:prstGeom>
        </p:spPr>
      </p:pic>
      <p:pic>
        <p:nvPicPr>
          <p:cNvPr id="7" name="Bildobjekt 6"/>
          <p:cNvPicPr>
            <a:picLocks noChangeAspect="1"/>
          </p:cNvPicPr>
          <p:nvPr/>
        </p:nvPicPr>
        <p:blipFill>
          <a:blip r:embed="rId6"/>
          <a:stretch>
            <a:fillRect/>
          </a:stretch>
        </p:blipFill>
        <p:spPr>
          <a:xfrm>
            <a:off x="4728324" y="244645"/>
            <a:ext cx="3998976" cy="1674368"/>
          </a:xfrm>
          <a:prstGeom prst="rect">
            <a:avLst/>
          </a:prstGeom>
        </p:spPr>
      </p:pic>
      <p:pic>
        <p:nvPicPr>
          <p:cNvPr id="8" name="Bildobjekt 7"/>
          <p:cNvPicPr>
            <a:picLocks noChangeAspect="1"/>
          </p:cNvPicPr>
          <p:nvPr/>
        </p:nvPicPr>
        <p:blipFill>
          <a:blip r:embed="rId7"/>
          <a:stretch>
            <a:fillRect/>
          </a:stretch>
        </p:blipFill>
        <p:spPr>
          <a:xfrm>
            <a:off x="4749157" y="3246867"/>
            <a:ext cx="4096512" cy="1154176"/>
          </a:xfrm>
          <a:prstGeom prst="rect">
            <a:avLst/>
          </a:prstGeom>
        </p:spPr>
      </p:pic>
      <p:pic>
        <p:nvPicPr>
          <p:cNvPr id="9" name="Bildobjekt 8"/>
          <p:cNvPicPr>
            <a:picLocks noChangeAspect="1"/>
          </p:cNvPicPr>
          <p:nvPr/>
        </p:nvPicPr>
        <p:blipFill>
          <a:blip r:embed="rId8"/>
          <a:stretch>
            <a:fillRect/>
          </a:stretch>
        </p:blipFill>
        <p:spPr>
          <a:xfrm>
            <a:off x="4708072" y="1995687"/>
            <a:ext cx="3871296" cy="1158340"/>
          </a:xfrm>
          <a:prstGeom prst="rect">
            <a:avLst/>
          </a:prstGeom>
        </p:spPr>
      </p:pic>
      <p:sp>
        <p:nvSpPr>
          <p:cNvPr id="10" name="textruta 9"/>
          <p:cNvSpPr txBox="1"/>
          <p:nvPr/>
        </p:nvSpPr>
        <p:spPr>
          <a:xfrm>
            <a:off x="7308304" y="4401042"/>
            <a:ext cx="1728192" cy="742458"/>
          </a:xfrm>
          <a:prstGeom prst="rect">
            <a:avLst/>
          </a:prstGeom>
          <a:solidFill>
            <a:schemeClr val="bg1"/>
          </a:solidFill>
        </p:spPr>
        <p:txBody>
          <a:bodyPr vert="horz" wrap="square" lIns="0" tIns="0" rIns="0" bIns="0" rtlCol="0" anchor="b" anchorCtr="0">
            <a:normAutofit/>
          </a:bodyPr>
          <a:lstStyle/>
          <a:p>
            <a:pPr defTabSz="914378">
              <a:spcBef>
                <a:spcPct val="0"/>
              </a:spcBef>
            </a:pPr>
            <a:endParaRPr lang="sv-SE" sz="1050" dirty="0">
              <a:latin typeface="+mj-lt"/>
              <a:ea typeface="+mj-ea"/>
              <a:cs typeface="+mj-cs"/>
            </a:endParaRPr>
          </a:p>
        </p:txBody>
      </p:sp>
    </p:spTree>
    <p:extLst>
      <p:ext uri="{BB962C8B-B14F-4D97-AF65-F5344CB8AC3E}">
        <p14:creationId xmlns:p14="http://schemas.microsoft.com/office/powerpoint/2010/main" val="783755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rPr>
              <a:t>Vårt Gotland 2040 </a:t>
            </a:r>
            <a:r>
              <a:rPr lang="sv-SE" sz="3200" dirty="0">
                <a:solidFill>
                  <a:srgbClr val="C00000"/>
                </a:solidFill>
              </a:rPr>
              <a:t/>
            </a:r>
            <a:br>
              <a:rPr lang="sv-SE" sz="3200" dirty="0">
                <a:solidFill>
                  <a:srgbClr val="C00000"/>
                </a:solidFill>
              </a:rPr>
            </a:br>
            <a:r>
              <a:rPr lang="sv-SE" sz="2000" dirty="0">
                <a:solidFill>
                  <a:srgbClr val="C00000"/>
                </a:solidFill>
              </a:rPr>
              <a:t>– regional utvecklingsstrategi för Gotland</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30" y="1215172"/>
            <a:ext cx="3685946" cy="3667967"/>
          </a:xfrm>
          <a:prstGeom prst="rect">
            <a:avLst/>
          </a:prstGeom>
        </p:spPr>
      </p:pic>
      <p:sp>
        <p:nvSpPr>
          <p:cNvPr id="2" name="textruta 1"/>
          <p:cNvSpPr txBox="1"/>
          <p:nvPr/>
        </p:nvSpPr>
        <p:spPr>
          <a:xfrm>
            <a:off x="5868145" y="1779663"/>
            <a:ext cx="2448272" cy="1008112"/>
          </a:xfrm>
          <a:prstGeom prst="rect">
            <a:avLst/>
          </a:prstGeom>
        </p:spPr>
        <p:txBody>
          <a:bodyPr vert="horz" wrap="square" lIns="0" tIns="0" rIns="0" bIns="0" rtlCol="0" anchor="b" anchorCtr="0">
            <a:normAutofit/>
          </a:bodyPr>
          <a:lstStyle/>
          <a:p>
            <a:pPr defTabSz="914378">
              <a:spcBef>
                <a:spcPct val="0"/>
              </a:spcBef>
            </a:pPr>
            <a:endParaRPr lang="sv-SE" sz="1050" dirty="0">
              <a:latin typeface="+mj-lt"/>
              <a:ea typeface="+mj-ea"/>
              <a:cs typeface="+mj-cs"/>
            </a:endParaRPr>
          </a:p>
        </p:txBody>
      </p:sp>
      <p:sp>
        <p:nvSpPr>
          <p:cNvPr id="5" name="Rektangel 4"/>
          <p:cNvSpPr/>
          <p:nvPr/>
        </p:nvSpPr>
        <p:spPr>
          <a:xfrm>
            <a:off x="4427984" y="2181998"/>
            <a:ext cx="4572000" cy="584775"/>
          </a:xfrm>
          <a:prstGeom prst="rect">
            <a:avLst/>
          </a:prstGeom>
        </p:spPr>
        <p:txBody>
          <a:bodyPr>
            <a:spAutoFit/>
          </a:bodyPr>
          <a:lstStyle/>
          <a:p>
            <a:r>
              <a:rPr lang="sv-SE" sz="1600" dirty="0"/>
              <a:t>Hur utvecklar vi tillsammans platsen Gotland </a:t>
            </a:r>
            <a:br>
              <a:rPr lang="sv-SE" sz="1600" dirty="0"/>
            </a:br>
            <a:r>
              <a:rPr lang="sv-SE" sz="1600" dirty="0"/>
              <a:t>– för en hållbar framtid?</a:t>
            </a:r>
          </a:p>
        </p:txBody>
      </p:sp>
    </p:spTree>
    <p:extLst>
      <p:ext uri="{BB962C8B-B14F-4D97-AF65-F5344CB8AC3E}">
        <p14:creationId xmlns:p14="http://schemas.microsoft.com/office/powerpoint/2010/main" val="2616178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smtClean="0">
                <a:solidFill>
                  <a:srgbClr val="C00000"/>
                </a:solidFill>
              </a:rPr>
              <a:t>Prioritering: </a:t>
            </a:r>
            <a:r>
              <a:rPr lang="sv-SE" sz="3200" dirty="0" smtClean="0">
                <a:solidFill>
                  <a:srgbClr val="C00000"/>
                </a:solidFill>
              </a:rPr>
              <a:t/>
            </a:r>
            <a:br>
              <a:rPr lang="sv-SE" sz="3200" dirty="0" smtClean="0">
                <a:solidFill>
                  <a:srgbClr val="C00000"/>
                </a:solidFill>
              </a:rPr>
            </a:br>
            <a:r>
              <a:rPr lang="sv-SE" sz="3200" dirty="0" smtClean="0">
                <a:solidFill>
                  <a:srgbClr val="C00000"/>
                </a:solidFill>
              </a:rPr>
              <a:t>Främja hälsa, delaktighet och trygghet</a:t>
            </a:r>
            <a:endParaRPr lang="sv-SE" sz="3200" dirty="0">
              <a:solidFill>
                <a:srgbClr val="C00000"/>
              </a:solidFill>
            </a:endParaRPr>
          </a:p>
        </p:txBody>
      </p:sp>
      <p:sp>
        <p:nvSpPr>
          <p:cNvPr id="3" name="Platshållare för innehåll 2"/>
          <p:cNvSpPr>
            <a:spLocks noGrp="1"/>
          </p:cNvSpPr>
          <p:nvPr>
            <p:ph sz="half" idx="1"/>
          </p:nvPr>
        </p:nvSpPr>
        <p:spPr/>
        <p:txBody>
          <a:bodyPr/>
          <a:lstStyle/>
          <a:p>
            <a:r>
              <a:rPr lang="sv-SE" sz="1200" i="1" dirty="0">
                <a:latin typeface="Garamond" panose="02020404030301010803" pitchFamily="18" charset="0"/>
              </a:rPr>
              <a:t>Ett jämlikt och jämställt samhälle där människor lever ett gott liv med god </a:t>
            </a:r>
            <a:r>
              <a:rPr lang="sv-SE" sz="1200" i="1" dirty="0" smtClean="0">
                <a:latin typeface="Garamond" panose="02020404030301010803" pitchFamily="18" charset="0"/>
              </a:rPr>
              <a:t>hälsa är </a:t>
            </a:r>
            <a:r>
              <a:rPr lang="sv-SE" sz="1200" i="1" dirty="0">
                <a:latin typeface="Garamond" panose="02020404030301010803" pitchFamily="18" charset="0"/>
              </a:rPr>
              <a:t>grunden för ett socialt hållbart Gotland. Att människor är inkluderade, </a:t>
            </a:r>
            <a:r>
              <a:rPr lang="sv-SE" sz="1200" i="1" dirty="0" smtClean="0">
                <a:latin typeface="Garamond" panose="02020404030301010803" pitchFamily="18" charset="0"/>
              </a:rPr>
              <a:t>känner trygghet</a:t>
            </a:r>
            <a:r>
              <a:rPr lang="sv-SE" sz="1200" i="1" dirty="0">
                <a:latin typeface="Garamond" panose="02020404030301010803" pitchFamily="18" charset="0"/>
              </a:rPr>
              <a:t>, delaktighet och tillit till varandra är grundläggande byggstenar </a:t>
            </a:r>
            <a:r>
              <a:rPr lang="sv-SE" sz="1200" i="1" dirty="0" smtClean="0">
                <a:latin typeface="Garamond" panose="02020404030301010803" pitchFamily="18" charset="0"/>
              </a:rPr>
              <a:t>för samhällsutvecklingen</a:t>
            </a:r>
            <a:r>
              <a:rPr lang="sv-SE" sz="1200" i="1" dirty="0">
                <a:latin typeface="Garamond" panose="02020404030301010803" pitchFamily="18" charset="0"/>
              </a:rPr>
              <a:t>. Ett tryggt Gotland har motståndskraft att möta kriser </a:t>
            </a:r>
            <a:r>
              <a:rPr lang="sv-SE" sz="1200" i="1" dirty="0" smtClean="0">
                <a:latin typeface="Garamond" panose="02020404030301010803" pitchFamily="18" charset="0"/>
              </a:rPr>
              <a:t>och samhällsstörningar.</a:t>
            </a:r>
          </a:p>
          <a:p>
            <a:endParaRPr lang="sv-SE" sz="1100" dirty="0"/>
          </a:p>
          <a:p>
            <a:r>
              <a:rPr lang="sv-SE" sz="1200" b="1" dirty="0">
                <a:solidFill>
                  <a:srgbClr val="000000"/>
                </a:solidFill>
                <a:latin typeface="+mj-lt"/>
              </a:rPr>
              <a:t>Inriktning</a:t>
            </a:r>
          </a:p>
          <a:p>
            <a:r>
              <a:rPr lang="sv-SE" sz="1100" dirty="0">
                <a:solidFill>
                  <a:srgbClr val="40C9FF"/>
                </a:solidFill>
                <a:latin typeface="GaramondPremrPro"/>
              </a:rPr>
              <a:t>• </a:t>
            </a:r>
            <a:r>
              <a:rPr lang="sv-SE" sz="1200" dirty="0">
                <a:solidFill>
                  <a:srgbClr val="000000"/>
                </a:solidFill>
                <a:latin typeface="Garamond" panose="02020404030301010803" pitchFamily="18" charset="0"/>
              </a:rPr>
              <a:t>Minska skillnader i hälsa</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Öka hälsofrämjande och förebyggande insatser</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Värna en trygg uppväxt fri från våld</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Stärk individens möjlighet till egen försörjning</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Skapa möjligheter för delaktighet och inkludering</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Öka motståndskraften och säkerheten i samhället</a:t>
            </a:r>
            <a:endParaRPr lang="sv-SE" sz="1200" dirty="0">
              <a:latin typeface="Garamond" panose="02020404030301010803" pitchFamily="18" charset="0"/>
            </a:endParaRPr>
          </a:p>
        </p:txBody>
      </p:sp>
      <p:sp>
        <p:nvSpPr>
          <p:cNvPr id="4" name="Platshållare för innehåll 3"/>
          <p:cNvSpPr>
            <a:spLocks noGrp="1"/>
          </p:cNvSpPr>
          <p:nvPr>
            <p:ph sz="half" idx="10"/>
          </p:nvPr>
        </p:nvSpPr>
        <p:spPr/>
        <p:txBody>
          <a:bodyPr/>
          <a:lstStyle/>
          <a:p>
            <a:r>
              <a:rPr lang="sv-SE" sz="1100" b="1" dirty="0">
                <a:latin typeface="Garamond" panose="02020404030301010803" pitchFamily="18" charset="0"/>
              </a:rPr>
              <a:t>Prioriteringen bidrar till att nå dessa effektmål:</a:t>
            </a:r>
          </a:p>
          <a:p>
            <a:r>
              <a:rPr lang="sv-SE" sz="1100" dirty="0">
                <a:latin typeface="Garamond" panose="02020404030301010803" pitchFamily="18" charset="0"/>
              </a:rPr>
              <a:t>• En god, jämlik och jämställd hälsa</a:t>
            </a:r>
          </a:p>
          <a:p>
            <a:r>
              <a:rPr lang="sv-SE" sz="1100" dirty="0">
                <a:latin typeface="Garamond" panose="02020404030301010803" pitchFamily="18" charset="0"/>
              </a:rPr>
              <a:t>• En trygg och attraktiv livsmiljö med goda uppväxtvillkor</a:t>
            </a:r>
          </a:p>
          <a:p>
            <a:r>
              <a:rPr lang="sv-SE" sz="1100" dirty="0">
                <a:latin typeface="Garamond" panose="02020404030301010803" pitchFamily="18" charset="0"/>
              </a:rPr>
              <a:t>• En inkluderande arbetsmarknad där kompetensen möter behoven</a:t>
            </a:r>
          </a:p>
          <a:p>
            <a:r>
              <a:rPr lang="sv-SE" sz="1100" dirty="0">
                <a:latin typeface="Garamond" panose="02020404030301010803" pitchFamily="18" charset="0"/>
              </a:rPr>
              <a:t>• God utbildningsnivå och goda förutsättningar för livslångt lärande</a:t>
            </a:r>
          </a:p>
          <a:p>
            <a:r>
              <a:rPr lang="sv-SE" sz="1100" dirty="0">
                <a:latin typeface="Garamond" panose="02020404030301010803" pitchFamily="18" charset="0"/>
              </a:rPr>
              <a:t>• God beredskap och god förmåga att hantera </a:t>
            </a:r>
            <a:r>
              <a:rPr lang="sv-SE" sz="1100" dirty="0" smtClean="0">
                <a:latin typeface="Garamond" panose="02020404030301010803" pitchFamily="18" charset="0"/>
              </a:rPr>
              <a:t>samhällsstörningar</a:t>
            </a:r>
          </a:p>
          <a:p>
            <a:endParaRPr lang="sv-SE" sz="1100" dirty="0" smtClean="0">
              <a:latin typeface="Garamond" panose="02020404030301010803" pitchFamily="18" charset="0"/>
            </a:endParaRPr>
          </a:p>
          <a:p>
            <a:r>
              <a:rPr lang="sv-SE" sz="1100" b="1" dirty="0" smtClean="0">
                <a:latin typeface="Garamond" panose="02020404030301010803" pitchFamily="18" charset="0"/>
              </a:rPr>
              <a:t>Prioriteringen bidrar till följande globala hållbarhetsmål:</a:t>
            </a:r>
            <a:endParaRPr lang="sv-SE" sz="1100" b="1" dirty="0">
              <a:latin typeface="Garamond" panose="02020404030301010803" pitchFamily="18" charset="0"/>
            </a:endParaRPr>
          </a:p>
          <a:p>
            <a:endParaRPr lang="sv-SE" sz="1100" dirty="0">
              <a:latin typeface="Garamond" panose="02020404030301010803" pitchFamily="18" charset="0"/>
            </a:endParaRPr>
          </a:p>
        </p:txBody>
      </p:sp>
      <p:sp>
        <p:nvSpPr>
          <p:cNvPr id="5" name="Platshållare för text 4"/>
          <p:cNvSpPr>
            <a:spLocks noGrp="1"/>
          </p:cNvSpPr>
          <p:nvPr>
            <p:ph type="body" sz="quarter" idx="11"/>
          </p:nvPr>
        </p:nvSpPr>
        <p:spPr/>
        <p:txBody>
          <a:bodyPr/>
          <a:lstStyle/>
          <a:p>
            <a:endParaRPr lang="sv-SE" dirty="0"/>
          </a:p>
        </p:txBody>
      </p:sp>
      <p:pic>
        <p:nvPicPr>
          <p:cNvPr id="6" name="Bildobjekt 5"/>
          <p:cNvPicPr>
            <a:picLocks noChangeAspect="1"/>
          </p:cNvPicPr>
          <p:nvPr/>
        </p:nvPicPr>
        <p:blipFill>
          <a:blip r:embed="rId3"/>
          <a:stretch>
            <a:fillRect/>
          </a:stretch>
        </p:blipFill>
        <p:spPr>
          <a:xfrm>
            <a:off x="4759206" y="2784092"/>
            <a:ext cx="3896770" cy="1366929"/>
          </a:xfrm>
          <a:prstGeom prst="rect">
            <a:avLst/>
          </a:prstGeom>
        </p:spPr>
      </p:pic>
    </p:spTree>
    <p:extLst>
      <p:ext uri="{BB962C8B-B14F-4D97-AF65-F5344CB8AC3E}">
        <p14:creationId xmlns:p14="http://schemas.microsoft.com/office/powerpoint/2010/main" val="2392737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2880" y="267378"/>
            <a:ext cx="8661648" cy="857250"/>
          </a:xfrm>
        </p:spPr>
        <p:txBody>
          <a:bodyPr/>
          <a:lstStyle/>
          <a:p>
            <a:r>
              <a:rPr lang="sv-SE" sz="1800" dirty="0" smtClean="0">
                <a:solidFill>
                  <a:srgbClr val="C00000"/>
                </a:solidFill>
              </a:rPr>
              <a:t>Prioritering:</a:t>
            </a:r>
            <a:r>
              <a:rPr lang="sv-SE" dirty="0" smtClean="0">
                <a:solidFill>
                  <a:srgbClr val="C00000"/>
                </a:solidFill>
              </a:rPr>
              <a:t/>
            </a:r>
            <a:br>
              <a:rPr lang="sv-SE" dirty="0" smtClean="0">
                <a:solidFill>
                  <a:srgbClr val="C00000"/>
                </a:solidFill>
              </a:rPr>
            </a:br>
            <a:r>
              <a:rPr lang="sv-SE" sz="3200" dirty="0" smtClean="0">
                <a:solidFill>
                  <a:srgbClr val="C00000"/>
                </a:solidFill>
              </a:rPr>
              <a:t>Utveckla kulturen och ta tillvara kulturmiljöerna</a:t>
            </a:r>
            <a:endParaRPr lang="sv-SE" sz="3200" dirty="0">
              <a:solidFill>
                <a:srgbClr val="C00000"/>
              </a:solidFill>
            </a:endParaRPr>
          </a:p>
        </p:txBody>
      </p:sp>
      <p:sp>
        <p:nvSpPr>
          <p:cNvPr id="3" name="Platshållare för innehåll 2"/>
          <p:cNvSpPr>
            <a:spLocks noGrp="1"/>
          </p:cNvSpPr>
          <p:nvPr>
            <p:ph sz="half" idx="1"/>
          </p:nvPr>
        </p:nvSpPr>
        <p:spPr>
          <a:xfrm>
            <a:off x="662880" y="1214111"/>
            <a:ext cx="4188814" cy="3126795"/>
          </a:xfrm>
        </p:spPr>
        <p:txBody>
          <a:bodyPr/>
          <a:lstStyle/>
          <a:p>
            <a:r>
              <a:rPr lang="sv-SE" sz="1200" i="1" dirty="0">
                <a:latin typeface="Garamond" panose="02020404030301010803" pitchFamily="18" charset="0"/>
              </a:rPr>
              <a:t>Ett levande kulturliv är en omistlig del av det demokratiska samhället och ett </a:t>
            </a:r>
            <a:r>
              <a:rPr lang="sv-SE" sz="1200" i="1" dirty="0" smtClean="0">
                <a:latin typeface="Garamond" panose="02020404030301010803" pitchFamily="18" charset="0"/>
              </a:rPr>
              <a:t>kännetecken för </a:t>
            </a:r>
            <a:r>
              <a:rPr lang="sv-SE" sz="1200" i="1" dirty="0">
                <a:latin typeface="Garamond" panose="02020404030301010803" pitchFamily="18" charset="0"/>
              </a:rPr>
              <a:t>en dynamisk och attraktiv region. Det, liksom de unika kulturmiljöerna</a:t>
            </a:r>
            <a:r>
              <a:rPr lang="sv-SE" sz="1200" i="1" dirty="0" smtClean="0">
                <a:latin typeface="Garamond" panose="02020404030301010803" pitchFamily="18" charset="0"/>
              </a:rPr>
              <a:t>, gör </a:t>
            </a:r>
            <a:r>
              <a:rPr lang="sv-SE" sz="1200" i="1" dirty="0">
                <a:latin typeface="Garamond" panose="02020404030301010803" pitchFamily="18" charset="0"/>
              </a:rPr>
              <a:t>Gotland till en plats att vilja bo och verka på och besöka. Tillgång till kultur </a:t>
            </a:r>
            <a:r>
              <a:rPr lang="sv-SE" sz="1200" i="1" dirty="0" smtClean="0">
                <a:latin typeface="Garamond" panose="02020404030301010803" pitchFamily="18" charset="0"/>
              </a:rPr>
              <a:t>och eget </a:t>
            </a:r>
            <a:r>
              <a:rPr lang="sv-SE" sz="1200" i="1" dirty="0">
                <a:latin typeface="Garamond" panose="02020404030301010803" pitchFamily="18" charset="0"/>
              </a:rPr>
              <a:t>skapande bidrar till nya möten och ett rikare liv. Kulturaktiviteter fungerar </a:t>
            </a:r>
            <a:r>
              <a:rPr lang="sv-SE" sz="1200" i="1" dirty="0" smtClean="0">
                <a:latin typeface="Garamond" panose="02020404030301010803" pitchFamily="18" charset="0"/>
              </a:rPr>
              <a:t>ofta som </a:t>
            </a:r>
            <a:r>
              <a:rPr lang="sv-SE" sz="1200" i="1" dirty="0">
                <a:latin typeface="Garamond" panose="02020404030301010803" pitchFamily="18" charset="0"/>
              </a:rPr>
              <a:t>brobyggare mellan människor och stärker tilliten i samhället</a:t>
            </a:r>
            <a:r>
              <a:rPr lang="sv-SE" sz="1200" i="1" dirty="0" smtClean="0">
                <a:latin typeface="Garamond" panose="02020404030301010803" pitchFamily="18" charset="0"/>
              </a:rPr>
              <a:t>.</a:t>
            </a:r>
          </a:p>
          <a:p>
            <a:endParaRPr lang="sv-SE" sz="1200" i="1" dirty="0" smtClean="0">
              <a:latin typeface="Garamond" panose="02020404030301010803" pitchFamily="18" charset="0"/>
            </a:endParaRPr>
          </a:p>
          <a:p>
            <a:r>
              <a:rPr lang="sv-SE" sz="1200" b="1" dirty="0">
                <a:solidFill>
                  <a:srgbClr val="000000"/>
                </a:solidFill>
                <a:latin typeface="+mj-lt"/>
                <a:cs typeface="Arial" panose="020B0604020202020204" pitchFamily="34" charset="0"/>
              </a:rPr>
              <a:t>Inriktning</a:t>
            </a:r>
          </a:p>
          <a:p>
            <a:r>
              <a:rPr lang="sv-SE" sz="1200" dirty="0">
                <a:solidFill>
                  <a:srgbClr val="40C9FF"/>
                </a:solidFill>
                <a:latin typeface="GaramondPremrPro"/>
              </a:rPr>
              <a:t>• </a:t>
            </a:r>
            <a:r>
              <a:rPr lang="sv-SE" sz="1200" dirty="0">
                <a:solidFill>
                  <a:srgbClr val="000000"/>
                </a:solidFill>
                <a:latin typeface="Garamond" panose="02020404030301010803" pitchFamily="18" charset="0"/>
              </a:rPr>
              <a:t>Främja barns läsning och stärk tillgången till kultur och </a:t>
            </a:r>
            <a:r>
              <a:rPr lang="sv-SE" sz="1200" dirty="0" smtClean="0">
                <a:solidFill>
                  <a:srgbClr val="000000"/>
                </a:solidFill>
                <a:latin typeface="Garamond" panose="02020404030301010803" pitchFamily="18" charset="0"/>
              </a:rPr>
              <a:t/>
            </a:r>
            <a:br>
              <a:rPr lang="sv-SE" sz="1200" dirty="0" smtClean="0">
                <a:solidFill>
                  <a:srgbClr val="000000"/>
                </a:solidFill>
                <a:latin typeface="Garamond" panose="02020404030301010803" pitchFamily="18" charset="0"/>
              </a:rPr>
            </a:br>
            <a:r>
              <a:rPr lang="sv-SE" sz="1200" dirty="0" smtClean="0">
                <a:solidFill>
                  <a:srgbClr val="000000"/>
                </a:solidFill>
                <a:latin typeface="Garamond" panose="02020404030301010803" pitchFamily="18" charset="0"/>
              </a:rPr>
              <a:t>   eget skapande för ungdomar </a:t>
            </a:r>
            <a:r>
              <a:rPr lang="sv-SE" sz="1200" dirty="0">
                <a:solidFill>
                  <a:srgbClr val="000000"/>
                </a:solidFill>
                <a:latin typeface="Garamond" panose="02020404030301010803" pitchFamily="18" charset="0"/>
              </a:rPr>
              <a:t>och unga </a:t>
            </a:r>
            <a:r>
              <a:rPr lang="sv-SE" sz="1200" dirty="0" smtClean="0">
                <a:solidFill>
                  <a:srgbClr val="000000"/>
                </a:solidFill>
                <a:latin typeface="Garamond" panose="02020404030301010803" pitchFamily="18" charset="0"/>
              </a:rPr>
              <a:t>vuxna</a:t>
            </a:r>
            <a:endParaRPr lang="sv-SE" sz="1200" dirty="0">
              <a:solidFill>
                <a:srgbClr val="000000"/>
              </a:solidFill>
              <a:latin typeface="Garamond" panose="02020404030301010803" pitchFamily="18" charset="0"/>
            </a:endParaRP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Använd kulturen som en kraft för samhällsutvecklingen</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Bevara, använd och utveckla kulturarvet och kulturmiljöerna</a:t>
            </a:r>
            <a:endParaRPr lang="sv-SE" sz="1200" i="1" dirty="0">
              <a:latin typeface="Garamond" panose="02020404030301010803" pitchFamily="18" charset="0"/>
            </a:endParaRPr>
          </a:p>
        </p:txBody>
      </p:sp>
      <p:sp>
        <p:nvSpPr>
          <p:cNvPr id="4" name="Platshållare för innehåll 3"/>
          <p:cNvSpPr>
            <a:spLocks noGrp="1"/>
          </p:cNvSpPr>
          <p:nvPr>
            <p:ph sz="half" idx="10"/>
          </p:nvPr>
        </p:nvSpPr>
        <p:spPr/>
        <p:txBody>
          <a:bodyPr/>
          <a:lstStyle/>
          <a:p>
            <a:r>
              <a:rPr lang="sv-SE" sz="1100" b="1" dirty="0">
                <a:latin typeface="Garamond" panose="02020404030301010803" pitchFamily="18" charset="0"/>
              </a:rPr>
              <a:t>Prioriteringen bidrar till att nå dessa effektmål:</a:t>
            </a:r>
          </a:p>
          <a:p>
            <a:r>
              <a:rPr lang="sv-SE" sz="1100" dirty="0">
                <a:latin typeface="Garamond" panose="02020404030301010803" pitchFamily="18" charset="0"/>
              </a:rPr>
              <a:t>• En trygg och attraktiv livsmiljö med goda uppväxtvillkor</a:t>
            </a:r>
          </a:p>
          <a:p>
            <a:r>
              <a:rPr lang="sv-SE" sz="1100" dirty="0">
                <a:latin typeface="Garamond" panose="02020404030301010803" pitchFamily="18" charset="0"/>
              </a:rPr>
              <a:t>• En god, jämlik och jämställd hälsa</a:t>
            </a:r>
          </a:p>
          <a:p>
            <a:r>
              <a:rPr lang="sv-SE" sz="1100" dirty="0">
                <a:latin typeface="Garamond" panose="02020404030301010803" pitchFamily="18" charset="0"/>
              </a:rPr>
              <a:t>• God konkurrenskraft och tillväxt i </a:t>
            </a:r>
            <a:r>
              <a:rPr lang="sv-SE" sz="1100" dirty="0" smtClean="0">
                <a:latin typeface="Garamond" panose="02020404030301010803" pitchFamily="18" charset="0"/>
              </a:rPr>
              <a:t>näringslivet</a:t>
            </a:r>
            <a:endParaRPr lang="sv-SE" sz="1100" dirty="0">
              <a:latin typeface="Garamond" panose="02020404030301010803" pitchFamily="18" charset="0"/>
            </a:endParaRPr>
          </a:p>
          <a:p>
            <a:endParaRPr lang="sv-SE" sz="1100" dirty="0" smtClean="0">
              <a:latin typeface="Garamond" panose="02020404030301010803" pitchFamily="18" charset="0"/>
            </a:endParaRPr>
          </a:p>
          <a:p>
            <a:endParaRPr lang="sv-SE" sz="1100" dirty="0" smtClean="0">
              <a:latin typeface="Garamond" panose="02020404030301010803" pitchFamily="18" charset="0"/>
            </a:endParaRPr>
          </a:p>
          <a:p>
            <a:r>
              <a:rPr lang="sv-SE" sz="1100" b="1" dirty="0">
                <a:latin typeface="Garamond" panose="02020404030301010803" pitchFamily="18" charset="0"/>
              </a:rPr>
              <a:t>Prioriteringen bidrar till följande globala hållbarhetsmål:</a:t>
            </a:r>
          </a:p>
          <a:p>
            <a:endParaRPr lang="sv-SE" sz="1100" dirty="0">
              <a:latin typeface="Garamond" panose="02020404030301010803" pitchFamily="18" charset="0"/>
            </a:endParaRPr>
          </a:p>
        </p:txBody>
      </p:sp>
      <p:sp>
        <p:nvSpPr>
          <p:cNvPr id="5" name="Platshållare för text 4"/>
          <p:cNvSpPr>
            <a:spLocks noGrp="1"/>
          </p:cNvSpPr>
          <p:nvPr>
            <p:ph type="body" sz="quarter" idx="11"/>
          </p:nvPr>
        </p:nvSpPr>
        <p:spPr/>
        <p:txBody>
          <a:bodyPr/>
          <a:lstStyle/>
          <a:p>
            <a:endParaRPr lang="sv-SE"/>
          </a:p>
        </p:txBody>
      </p:sp>
      <p:pic>
        <p:nvPicPr>
          <p:cNvPr id="6" name="Bildobjekt 5"/>
          <p:cNvPicPr>
            <a:picLocks noChangeAspect="1"/>
          </p:cNvPicPr>
          <p:nvPr/>
        </p:nvPicPr>
        <p:blipFill>
          <a:blip r:embed="rId3"/>
          <a:stretch>
            <a:fillRect/>
          </a:stretch>
        </p:blipFill>
        <p:spPr>
          <a:xfrm>
            <a:off x="4793505" y="2643758"/>
            <a:ext cx="4167623" cy="1398645"/>
          </a:xfrm>
          <a:prstGeom prst="rect">
            <a:avLst/>
          </a:prstGeom>
        </p:spPr>
      </p:pic>
    </p:spTree>
    <p:extLst>
      <p:ext uri="{BB962C8B-B14F-4D97-AF65-F5344CB8AC3E}">
        <p14:creationId xmlns:p14="http://schemas.microsoft.com/office/powerpoint/2010/main" val="128620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smtClean="0">
                <a:solidFill>
                  <a:srgbClr val="C00000"/>
                </a:solidFill>
              </a:rPr>
              <a:t>Prioritering: </a:t>
            </a:r>
            <a:r>
              <a:rPr lang="sv-SE" dirty="0" smtClean="0">
                <a:solidFill>
                  <a:srgbClr val="C00000"/>
                </a:solidFill>
              </a:rPr>
              <a:t/>
            </a:r>
            <a:br>
              <a:rPr lang="sv-SE" dirty="0" smtClean="0">
                <a:solidFill>
                  <a:srgbClr val="C00000"/>
                </a:solidFill>
              </a:rPr>
            </a:br>
            <a:r>
              <a:rPr lang="sv-SE" sz="3200" dirty="0" smtClean="0">
                <a:solidFill>
                  <a:srgbClr val="C00000"/>
                </a:solidFill>
              </a:rPr>
              <a:t>Säkra kompetensen</a:t>
            </a:r>
            <a:endParaRPr lang="sv-SE" sz="3200" dirty="0">
              <a:solidFill>
                <a:srgbClr val="C00000"/>
              </a:solidFill>
            </a:endParaRPr>
          </a:p>
        </p:txBody>
      </p:sp>
      <p:sp>
        <p:nvSpPr>
          <p:cNvPr id="3" name="Platshållare för innehåll 2"/>
          <p:cNvSpPr>
            <a:spLocks noGrp="1"/>
          </p:cNvSpPr>
          <p:nvPr>
            <p:ph sz="half" idx="1"/>
          </p:nvPr>
        </p:nvSpPr>
        <p:spPr/>
        <p:txBody>
          <a:bodyPr/>
          <a:lstStyle/>
          <a:p>
            <a:r>
              <a:rPr lang="sv-SE" sz="1200" i="1" dirty="0">
                <a:latin typeface="Garamond" panose="02020404030301010803" pitchFamily="18" charset="0"/>
              </a:rPr>
              <a:t>Kompetensförsörjningen, att kunna rekrytera rätt kompetens, är av största vikt </a:t>
            </a:r>
            <a:r>
              <a:rPr lang="sv-SE" sz="1200" i="1" dirty="0" smtClean="0">
                <a:latin typeface="Garamond" panose="02020404030301010803" pitchFamily="18" charset="0"/>
              </a:rPr>
              <a:t>för Gotlands </a:t>
            </a:r>
            <a:r>
              <a:rPr lang="sv-SE" sz="1200" i="1" dirty="0">
                <a:latin typeface="Garamond" panose="02020404030301010803" pitchFamily="18" charset="0"/>
              </a:rPr>
              <a:t>utveckling. Grunden läggs med god kvalitet i hela </a:t>
            </a:r>
            <a:r>
              <a:rPr lang="sv-SE" sz="1200" i="1" dirty="0" smtClean="0">
                <a:latin typeface="Garamond" panose="02020404030301010803" pitchFamily="18" charset="0"/>
              </a:rPr>
              <a:t>utbildnings-kedjan</a:t>
            </a:r>
            <a:r>
              <a:rPr lang="sv-SE" sz="1200" i="1" dirty="0">
                <a:latin typeface="Garamond" panose="02020404030301010803" pitchFamily="18" charset="0"/>
              </a:rPr>
              <a:t>, </a:t>
            </a:r>
            <a:r>
              <a:rPr lang="sv-SE" sz="1200" i="1" dirty="0" smtClean="0">
                <a:latin typeface="Garamond" panose="02020404030301010803" pitchFamily="18" charset="0"/>
              </a:rPr>
              <a:t>från förskola </a:t>
            </a:r>
            <a:r>
              <a:rPr lang="sv-SE" sz="1200" i="1" dirty="0">
                <a:latin typeface="Garamond" panose="02020404030301010803" pitchFamily="18" charset="0"/>
              </a:rPr>
              <a:t>till vuxenutbildning. Snabba förändringar och behov av omställning </a:t>
            </a:r>
            <a:r>
              <a:rPr lang="sv-SE" sz="1200" i="1" dirty="0" smtClean="0">
                <a:latin typeface="Garamond" panose="02020404030301010803" pitchFamily="18" charset="0"/>
              </a:rPr>
              <a:t>ställer krav </a:t>
            </a:r>
            <a:r>
              <a:rPr lang="sv-SE" sz="1200" i="1" dirty="0">
                <a:latin typeface="Garamond" panose="02020404030301010803" pitchFamily="18" charset="0"/>
              </a:rPr>
              <a:t>på förmåga till förnyelse och livslångt lärande. Tillgång till god utbildning </a:t>
            </a:r>
            <a:r>
              <a:rPr lang="sv-SE" sz="1200" i="1" dirty="0" smtClean="0">
                <a:latin typeface="Garamond" panose="02020404030301010803" pitchFamily="18" charset="0"/>
              </a:rPr>
              <a:t>och bildning </a:t>
            </a:r>
            <a:r>
              <a:rPr lang="sv-SE" sz="1200" i="1" dirty="0">
                <a:latin typeface="Garamond" panose="02020404030301010803" pitchFamily="18" charset="0"/>
              </a:rPr>
              <a:t>på alla nivåer behövs liksom matchning på arbetsmarknaden. Allas </a:t>
            </a:r>
            <a:r>
              <a:rPr lang="sv-SE" sz="1200" i="1" dirty="0" smtClean="0">
                <a:latin typeface="Garamond" panose="02020404030301010803" pitchFamily="18" charset="0"/>
              </a:rPr>
              <a:t>kompetens behöver </a:t>
            </a:r>
            <a:r>
              <a:rPr lang="sv-SE" sz="1200" i="1" dirty="0">
                <a:latin typeface="Garamond" panose="02020404030301010803" pitchFamily="18" charset="0"/>
              </a:rPr>
              <a:t>tas tillvara</a:t>
            </a:r>
            <a:r>
              <a:rPr lang="sv-SE" sz="1200" i="1" dirty="0" smtClean="0">
                <a:latin typeface="Garamond" panose="02020404030301010803" pitchFamily="18" charset="0"/>
              </a:rPr>
              <a:t>.</a:t>
            </a:r>
          </a:p>
          <a:p>
            <a:endParaRPr lang="sv-SE" sz="1200" i="1" dirty="0">
              <a:latin typeface="Garamond" panose="02020404030301010803" pitchFamily="18" charset="0"/>
            </a:endParaRPr>
          </a:p>
          <a:p>
            <a:r>
              <a:rPr lang="sv-SE" sz="1200" b="1" dirty="0">
                <a:solidFill>
                  <a:srgbClr val="000000"/>
                </a:solidFill>
                <a:latin typeface="+mj-lt"/>
              </a:rPr>
              <a:t>Inriktning</a:t>
            </a:r>
          </a:p>
          <a:p>
            <a:r>
              <a:rPr lang="sv-SE" sz="1200" dirty="0">
                <a:solidFill>
                  <a:srgbClr val="40C9FF"/>
                </a:solidFill>
                <a:latin typeface="GaramondPremrPro"/>
              </a:rPr>
              <a:t>• </a:t>
            </a:r>
            <a:r>
              <a:rPr lang="sv-SE" sz="1200" dirty="0">
                <a:solidFill>
                  <a:srgbClr val="000000"/>
                </a:solidFill>
                <a:latin typeface="Garamond" panose="02020404030301010803" pitchFamily="18" charset="0"/>
              </a:rPr>
              <a:t>Ge alla ungdomar möjlighet att fullfölja gymnasiet med </a:t>
            </a:r>
            <a:r>
              <a:rPr lang="sv-SE" sz="1200" dirty="0" smtClean="0">
                <a:solidFill>
                  <a:srgbClr val="000000"/>
                </a:solidFill>
                <a:latin typeface="Garamond" panose="02020404030301010803" pitchFamily="18" charset="0"/>
              </a:rPr>
              <a:t/>
            </a:r>
            <a:br>
              <a:rPr lang="sv-SE" sz="1200" dirty="0" smtClean="0">
                <a:solidFill>
                  <a:srgbClr val="000000"/>
                </a:solidFill>
                <a:latin typeface="Garamond" panose="02020404030301010803" pitchFamily="18" charset="0"/>
              </a:rPr>
            </a:br>
            <a:r>
              <a:rPr lang="sv-SE" sz="1200" dirty="0" smtClean="0">
                <a:solidFill>
                  <a:srgbClr val="000000"/>
                </a:solidFill>
                <a:latin typeface="Garamond" panose="02020404030301010803" pitchFamily="18" charset="0"/>
              </a:rPr>
              <a:t>   godkända </a:t>
            </a:r>
            <a:r>
              <a:rPr lang="sv-SE" sz="1200" dirty="0">
                <a:solidFill>
                  <a:srgbClr val="000000"/>
                </a:solidFill>
                <a:latin typeface="Garamond" panose="02020404030301010803" pitchFamily="18" charset="0"/>
              </a:rPr>
              <a:t>betyg</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Få fler gotlänningar att välja eftergymnasial utbildning</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Matcha arbetsmarknadens behov, såväl inom näringslivet </a:t>
            </a:r>
            <a:r>
              <a:rPr lang="sv-SE" sz="1200" dirty="0" smtClean="0">
                <a:solidFill>
                  <a:srgbClr val="000000"/>
                </a:solidFill>
                <a:latin typeface="Garamond" panose="02020404030301010803" pitchFamily="18" charset="0"/>
              </a:rPr>
              <a:t/>
            </a:r>
            <a:br>
              <a:rPr lang="sv-SE" sz="1200" dirty="0" smtClean="0">
                <a:solidFill>
                  <a:srgbClr val="000000"/>
                </a:solidFill>
                <a:latin typeface="Garamond" panose="02020404030301010803" pitchFamily="18" charset="0"/>
              </a:rPr>
            </a:br>
            <a:r>
              <a:rPr lang="sv-SE" sz="1200" dirty="0" smtClean="0">
                <a:solidFill>
                  <a:srgbClr val="000000"/>
                </a:solidFill>
                <a:latin typeface="Garamond" panose="02020404030301010803" pitchFamily="18" charset="0"/>
              </a:rPr>
              <a:t>   som </a:t>
            </a:r>
            <a:r>
              <a:rPr lang="sv-SE" sz="1200" dirty="0">
                <a:solidFill>
                  <a:srgbClr val="000000"/>
                </a:solidFill>
                <a:latin typeface="Garamond" panose="02020404030301010803" pitchFamily="18" charset="0"/>
              </a:rPr>
              <a:t>i offentlig sektor</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Skapa en jämställd, inkluderande arbetsmarknad och </a:t>
            </a:r>
            <a:r>
              <a:rPr lang="sv-SE" sz="1200" dirty="0" smtClean="0">
                <a:solidFill>
                  <a:srgbClr val="000000"/>
                </a:solidFill>
                <a:latin typeface="Garamond" panose="02020404030301010803" pitchFamily="18" charset="0"/>
              </a:rPr>
              <a:t>ett hållbart</a:t>
            </a:r>
            <a:br>
              <a:rPr lang="sv-SE" sz="1200" dirty="0" smtClean="0">
                <a:solidFill>
                  <a:srgbClr val="000000"/>
                </a:solidFill>
                <a:latin typeface="Garamond" panose="02020404030301010803" pitchFamily="18" charset="0"/>
              </a:rPr>
            </a:br>
            <a:r>
              <a:rPr lang="sv-SE" sz="1200" dirty="0" smtClean="0">
                <a:solidFill>
                  <a:srgbClr val="000000"/>
                </a:solidFill>
                <a:latin typeface="Garamond" panose="02020404030301010803" pitchFamily="18" charset="0"/>
              </a:rPr>
              <a:t>  </a:t>
            </a:r>
            <a:r>
              <a:rPr lang="sv-SE" sz="1200" dirty="0">
                <a:solidFill>
                  <a:srgbClr val="000000"/>
                </a:solidFill>
                <a:latin typeface="Garamond" panose="02020404030301010803" pitchFamily="18" charset="0"/>
              </a:rPr>
              <a:t>arbetsliv</a:t>
            </a:r>
            <a:endParaRPr lang="sv-SE" sz="1200" i="1" dirty="0">
              <a:latin typeface="Garamond" panose="02020404030301010803" pitchFamily="18" charset="0"/>
            </a:endParaRPr>
          </a:p>
        </p:txBody>
      </p:sp>
      <p:sp>
        <p:nvSpPr>
          <p:cNvPr id="4" name="Platshållare för innehåll 3"/>
          <p:cNvSpPr>
            <a:spLocks noGrp="1"/>
          </p:cNvSpPr>
          <p:nvPr>
            <p:ph sz="half" idx="10"/>
          </p:nvPr>
        </p:nvSpPr>
        <p:spPr/>
        <p:txBody>
          <a:bodyPr/>
          <a:lstStyle/>
          <a:p>
            <a:r>
              <a:rPr lang="sv-SE" sz="1100" b="1" dirty="0">
                <a:latin typeface="Garamond" panose="02020404030301010803" pitchFamily="18" charset="0"/>
              </a:rPr>
              <a:t>Prioriteringen bidrar till att nå dessa effektmål:</a:t>
            </a:r>
          </a:p>
          <a:p>
            <a:r>
              <a:rPr lang="sv-SE" sz="1100" dirty="0">
                <a:latin typeface="Garamond" panose="02020404030301010803" pitchFamily="18" charset="0"/>
              </a:rPr>
              <a:t>• En inkluderande arbetsmarknad där kompetensen möter behoven</a:t>
            </a:r>
          </a:p>
          <a:p>
            <a:r>
              <a:rPr lang="sv-SE" sz="1100" dirty="0">
                <a:latin typeface="Garamond" panose="02020404030301010803" pitchFamily="18" charset="0"/>
              </a:rPr>
              <a:t>• God utbildningsnivå och goda förutsättningar för livslångt lärande</a:t>
            </a:r>
          </a:p>
          <a:p>
            <a:r>
              <a:rPr lang="sv-SE" sz="1100" dirty="0">
                <a:latin typeface="Garamond" panose="02020404030301010803" pitchFamily="18" charset="0"/>
              </a:rPr>
              <a:t>• God konkurrenskraft och tillväxt i näringslivet</a:t>
            </a:r>
          </a:p>
          <a:p>
            <a:r>
              <a:rPr lang="sv-SE" sz="1100" dirty="0">
                <a:latin typeface="Garamond" panose="02020404030301010803" pitchFamily="18" charset="0"/>
              </a:rPr>
              <a:t>• En trygg och attraktiv livsmiljö med goda uppväxtvillkor</a:t>
            </a:r>
          </a:p>
          <a:p>
            <a:r>
              <a:rPr lang="sv-SE" sz="1100" dirty="0">
                <a:latin typeface="Garamond" panose="02020404030301010803" pitchFamily="18" charset="0"/>
              </a:rPr>
              <a:t>• En god, jämlik och jämställd </a:t>
            </a:r>
            <a:r>
              <a:rPr lang="sv-SE" sz="1100" dirty="0" smtClean="0">
                <a:latin typeface="Garamond" panose="02020404030301010803" pitchFamily="18" charset="0"/>
              </a:rPr>
              <a:t>hälsa</a:t>
            </a:r>
          </a:p>
          <a:p>
            <a:endParaRPr lang="sv-SE" sz="1100" dirty="0">
              <a:latin typeface="Garamond" panose="02020404030301010803" pitchFamily="18" charset="0"/>
            </a:endParaRPr>
          </a:p>
          <a:p>
            <a:pPr lvl="0"/>
            <a:r>
              <a:rPr lang="sv-SE" sz="1100" b="1" dirty="0">
                <a:solidFill>
                  <a:srgbClr val="7F7F7F">
                    <a:lumMod val="75000"/>
                  </a:srgbClr>
                </a:solidFill>
                <a:latin typeface="Garamond" panose="02020404030301010803" pitchFamily="18" charset="0"/>
              </a:rPr>
              <a:t>Prioriteringen bidrar till följande globala hållbarhetsmål:</a:t>
            </a:r>
          </a:p>
          <a:p>
            <a:endParaRPr lang="sv-SE" sz="1100" dirty="0">
              <a:latin typeface="Garamond" panose="02020404030301010803" pitchFamily="18" charset="0"/>
            </a:endParaRPr>
          </a:p>
        </p:txBody>
      </p:sp>
      <p:sp>
        <p:nvSpPr>
          <p:cNvPr id="5" name="Platshållare för text 4"/>
          <p:cNvSpPr>
            <a:spLocks noGrp="1"/>
          </p:cNvSpPr>
          <p:nvPr>
            <p:ph type="body" sz="quarter" idx="11"/>
          </p:nvPr>
        </p:nvSpPr>
        <p:spPr/>
        <p:txBody>
          <a:bodyPr/>
          <a:lstStyle/>
          <a:p>
            <a:endParaRPr lang="sv-SE" dirty="0"/>
          </a:p>
        </p:txBody>
      </p:sp>
      <p:pic>
        <p:nvPicPr>
          <p:cNvPr id="6" name="Bildobjekt 5"/>
          <p:cNvPicPr>
            <a:picLocks noChangeAspect="1"/>
          </p:cNvPicPr>
          <p:nvPr/>
        </p:nvPicPr>
        <p:blipFill>
          <a:blip r:embed="rId3"/>
          <a:stretch>
            <a:fillRect/>
          </a:stretch>
        </p:blipFill>
        <p:spPr>
          <a:xfrm>
            <a:off x="4777680" y="2784092"/>
            <a:ext cx="4523366" cy="842116"/>
          </a:xfrm>
          <a:prstGeom prst="rect">
            <a:avLst/>
          </a:prstGeom>
        </p:spPr>
      </p:pic>
    </p:spTree>
    <p:extLst>
      <p:ext uri="{BB962C8B-B14F-4D97-AF65-F5344CB8AC3E}">
        <p14:creationId xmlns:p14="http://schemas.microsoft.com/office/powerpoint/2010/main" val="3644927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smtClean="0">
                <a:solidFill>
                  <a:srgbClr val="C00000"/>
                </a:solidFill>
              </a:rPr>
              <a:t>Prioritering:</a:t>
            </a:r>
            <a:r>
              <a:rPr lang="sv-SE" dirty="0" smtClean="0">
                <a:solidFill>
                  <a:srgbClr val="C00000"/>
                </a:solidFill>
              </a:rPr>
              <a:t/>
            </a:r>
            <a:br>
              <a:rPr lang="sv-SE" dirty="0" smtClean="0">
                <a:solidFill>
                  <a:srgbClr val="C00000"/>
                </a:solidFill>
              </a:rPr>
            </a:br>
            <a:r>
              <a:rPr lang="sv-SE" sz="3200" dirty="0" smtClean="0">
                <a:solidFill>
                  <a:srgbClr val="C00000"/>
                </a:solidFill>
              </a:rPr>
              <a:t>Stärk tillgängligheten</a:t>
            </a:r>
            <a:endParaRPr lang="sv-SE" sz="3200" dirty="0">
              <a:solidFill>
                <a:srgbClr val="C00000"/>
              </a:solidFill>
            </a:endParaRPr>
          </a:p>
        </p:txBody>
      </p:sp>
      <p:sp>
        <p:nvSpPr>
          <p:cNvPr id="3" name="Platshållare för innehåll 2"/>
          <p:cNvSpPr>
            <a:spLocks noGrp="1"/>
          </p:cNvSpPr>
          <p:nvPr>
            <p:ph sz="half" idx="1"/>
          </p:nvPr>
        </p:nvSpPr>
        <p:spPr/>
        <p:txBody>
          <a:bodyPr/>
          <a:lstStyle/>
          <a:p>
            <a:r>
              <a:rPr lang="sv-SE" sz="1200" i="1" dirty="0">
                <a:latin typeface="Garamond" panose="02020404030301010803" pitchFamily="18" charset="0"/>
              </a:rPr>
              <a:t>För människors möjligheter att resa, transportera varor och använda tjänster är </a:t>
            </a:r>
            <a:r>
              <a:rPr lang="sv-SE" sz="1200" i="1" dirty="0" smtClean="0">
                <a:latin typeface="Garamond" panose="02020404030301010803" pitchFamily="18" charset="0"/>
              </a:rPr>
              <a:t>tillgången till </a:t>
            </a:r>
            <a:r>
              <a:rPr lang="sv-SE" sz="1200" i="1" dirty="0">
                <a:latin typeface="Garamond" panose="02020404030301010803" pitchFamily="18" charset="0"/>
              </a:rPr>
              <a:t>väl fungerande kommunikationssystem, fysiska och digitala, avgörande</a:t>
            </a:r>
            <a:r>
              <a:rPr lang="sv-SE" sz="1200" i="1" dirty="0" smtClean="0">
                <a:latin typeface="Garamond" panose="02020404030301010803" pitchFamily="18" charset="0"/>
              </a:rPr>
              <a:t>. Det </a:t>
            </a:r>
            <a:r>
              <a:rPr lang="sv-SE" sz="1200" i="1" dirty="0">
                <a:latin typeface="Garamond" panose="02020404030301010803" pitchFamily="18" charset="0"/>
              </a:rPr>
              <a:t>gäller transporterna till, från och på Gotland. De är också viktiga för att </a:t>
            </a:r>
            <a:r>
              <a:rPr lang="sv-SE" sz="1200" i="1" dirty="0" smtClean="0">
                <a:latin typeface="Garamond" panose="02020404030301010803" pitchFamily="18" charset="0"/>
              </a:rPr>
              <a:t>andra funktioner </a:t>
            </a:r>
            <a:r>
              <a:rPr lang="sv-SE" sz="1200" i="1" dirty="0">
                <a:latin typeface="Garamond" panose="02020404030301010803" pitchFamily="18" charset="0"/>
              </a:rPr>
              <a:t>i samhället ska fungera. Ö-läget gör förbindelserna med omvärlden </a:t>
            </a:r>
            <a:r>
              <a:rPr lang="sv-SE" sz="1200" i="1" dirty="0" smtClean="0">
                <a:latin typeface="Garamond" panose="02020404030301010803" pitchFamily="18" charset="0"/>
              </a:rPr>
              <a:t>till en </a:t>
            </a:r>
            <a:r>
              <a:rPr lang="sv-SE" sz="1200" i="1" dirty="0">
                <a:latin typeface="Garamond" panose="02020404030301010803" pitchFamily="18" charset="0"/>
              </a:rPr>
              <a:t>nyckelfråga. Samtidigt finns stora utmaningar när fossila drivmedel ska fasas </a:t>
            </a:r>
            <a:r>
              <a:rPr lang="sv-SE" sz="1200" i="1" dirty="0" smtClean="0">
                <a:latin typeface="Garamond" panose="02020404030301010803" pitchFamily="18" charset="0"/>
              </a:rPr>
              <a:t>ut och </a:t>
            </a:r>
            <a:r>
              <a:rPr lang="sv-SE" sz="1200" i="1" dirty="0">
                <a:latin typeface="Garamond" panose="02020404030301010803" pitchFamily="18" charset="0"/>
              </a:rPr>
              <a:t>klimatmålen ska nås</a:t>
            </a:r>
            <a:r>
              <a:rPr lang="sv-SE" sz="1200" i="1" dirty="0" smtClean="0">
                <a:latin typeface="Garamond" panose="02020404030301010803" pitchFamily="18" charset="0"/>
              </a:rPr>
              <a:t>.</a:t>
            </a:r>
          </a:p>
          <a:p>
            <a:endParaRPr lang="sv-SE" sz="1200" i="1" dirty="0">
              <a:latin typeface="Garamond" panose="02020404030301010803" pitchFamily="18" charset="0"/>
            </a:endParaRPr>
          </a:p>
          <a:p>
            <a:r>
              <a:rPr lang="sv-SE" sz="1200" b="1" dirty="0">
                <a:solidFill>
                  <a:srgbClr val="000000"/>
                </a:solidFill>
                <a:latin typeface="+mj-lt"/>
              </a:rPr>
              <a:t>Inriktning</a:t>
            </a:r>
          </a:p>
          <a:p>
            <a:r>
              <a:rPr lang="sv-SE" sz="1200" dirty="0">
                <a:solidFill>
                  <a:srgbClr val="40C9FF"/>
                </a:solidFill>
                <a:latin typeface="GaramondPremrPro"/>
              </a:rPr>
              <a:t>• </a:t>
            </a:r>
            <a:r>
              <a:rPr lang="sv-SE" sz="1200" dirty="0">
                <a:solidFill>
                  <a:srgbClr val="000000"/>
                </a:solidFill>
                <a:latin typeface="Garamond" panose="02020404030301010803" pitchFamily="18" charset="0"/>
              </a:rPr>
              <a:t>Utveckla hållbara och fossilfria transportsystem</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Utveckla Gotlands förbindelser med omvärlden</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Öka framkomligheten och trafiksäkerheten på Gotlands vägar</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Säkerställ Gotlands tillgång till digital infrastruktur</a:t>
            </a:r>
            <a:endParaRPr lang="sv-SE" sz="1200" i="1" dirty="0">
              <a:latin typeface="Garamond" panose="02020404030301010803" pitchFamily="18" charset="0"/>
            </a:endParaRPr>
          </a:p>
        </p:txBody>
      </p:sp>
      <p:sp>
        <p:nvSpPr>
          <p:cNvPr id="4" name="Platshållare för innehåll 3"/>
          <p:cNvSpPr>
            <a:spLocks noGrp="1"/>
          </p:cNvSpPr>
          <p:nvPr>
            <p:ph sz="half" idx="10"/>
          </p:nvPr>
        </p:nvSpPr>
        <p:spPr/>
        <p:txBody>
          <a:bodyPr/>
          <a:lstStyle/>
          <a:p>
            <a:r>
              <a:rPr lang="sv-SE" sz="1200" b="1" dirty="0">
                <a:latin typeface="Garamond" panose="02020404030301010803" pitchFamily="18" charset="0"/>
              </a:rPr>
              <a:t>Prioriteringen bidrar till att nå dessa effektmål:</a:t>
            </a:r>
          </a:p>
          <a:p>
            <a:r>
              <a:rPr lang="sv-SE" sz="1200" dirty="0">
                <a:latin typeface="Garamond" panose="02020404030301010803" pitchFamily="18" charset="0"/>
              </a:rPr>
              <a:t>• God tillgänglighet och hållbara kommunikationer</a:t>
            </a:r>
          </a:p>
          <a:p>
            <a:r>
              <a:rPr lang="sv-SE" sz="1200" dirty="0">
                <a:latin typeface="Garamond" panose="02020404030301010803" pitchFamily="18" charset="0"/>
              </a:rPr>
              <a:t>• God konkurrenskraft och tillväxt i näringslivet</a:t>
            </a:r>
          </a:p>
          <a:p>
            <a:r>
              <a:rPr lang="sv-SE" sz="1200" dirty="0">
                <a:latin typeface="Garamond" panose="02020404030301010803" pitchFamily="18" charset="0"/>
              </a:rPr>
              <a:t>• Ett klimatneutralt Gotland</a:t>
            </a:r>
          </a:p>
          <a:p>
            <a:r>
              <a:rPr lang="sv-SE" sz="1200" dirty="0">
                <a:latin typeface="Garamond" panose="02020404030301010803" pitchFamily="18" charset="0"/>
              </a:rPr>
              <a:t>• God beredskap och god förmåga att hantera samhällsstörningar</a:t>
            </a:r>
          </a:p>
          <a:p>
            <a:r>
              <a:rPr lang="sv-SE" sz="1200" dirty="0">
                <a:latin typeface="Garamond" panose="02020404030301010803" pitchFamily="18" charset="0"/>
              </a:rPr>
              <a:t>• En trygg och attraktiv livsmiljö med goda </a:t>
            </a:r>
            <a:r>
              <a:rPr lang="sv-SE" sz="1200" dirty="0" smtClean="0">
                <a:latin typeface="Garamond" panose="02020404030301010803" pitchFamily="18" charset="0"/>
              </a:rPr>
              <a:t>uppväxtvillkor</a:t>
            </a:r>
          </a:p>
          <a:p>
            <a:endParaRPr lang="sv-SE" sz="1200" dirty="0">
              <a:latin typeface="Garamond" panose="02020404030301010803" pitchFamily="18" charset="0"/>
            </a:endParaRPr>
          </a:p>
          <a:p>
            <a:pPr lvl="0"/>
            <a:r>
              <a:rPr lang="sv-SE" sz="1100" b="1" dirty="0">
                <a:solidFill>
                  <a:srgbClr val="7F7F7F">
                    <a:lumMod val="75000"/>
                  </a:srgbClr>
                </a:solidFill>
                <a:latin typeface="Garamond" panose="02020404030301010803" pitchFamily="18" charset="0"/>
              </a:rPr>
              <a:t>Prioriteringen bidrar till följande globala hållbarhetsmål:</a:t>
            </a:r>
          </a:p>
          <a:p>
            <a:endParaRPr lang="sv-SE" sz="1200" dirty="0">
              <a:latin typeface="Garamond" panose="02020404030301010803" pitchFamily="18" charset="0"/>
            </a:endParaRPr>
          </a:p>
        </p:txBody>
      </p:sp>
      <p:sp>
        <p:nvSpPr>
          <p:cNvPr id="5" name="Platshållare för text 4"/>
          <p:cNvSpPr>
            <a:spLocks noGrp="1"/>
          </p:cNvSpPr>
          <p:nvPr>
            <p:ph type="body" sz="quarter" idx="11"/>
          </p:nvPr>
        </p:nvSpPr>
        <p:spPr/>
        <p:txBody>
          <a:bodyPr/>
          <a:lstStyle/>
          <a:p>
            <a:endParaRPr lang="sv-SE"/>
          </a:p>
        </p:txBody>
      </p:sp>
      <p:pic>
        <p:nvPicPr>
          <p:cNvPr id="6" name="Bildobjekt 5"/>
          <p:cNvPicPr>
            <a:picLocks noChangeAspect="1"/>
          </p:cNvPicPr>
          <p:nvPr/>
        </p:nvPicPr>
        <p:blipFill>
          <a:blip r:embed="rId3"/>
          <a:stretch>
            <a:fillRect/>
          </a:stretch>
        </p:blipFill>
        <p:spPr>
          <a:xfrm>
            <a:off x="4844196" y="2931790"/>
            <a:ext cx="3846920" cy="878932"/>
          </a:xfrm>
          <a:prstGeom prst="rect">
            <a:avLst/>
          </a:prstGeom>
        </p:spPr>
      </p:pic>
    </p:spTree>
    <p:extLst>
      <p:ext uri="{BB962C8B-B14F-4D97-AF65-F5344CB8AC3E}">
        <p14:creationId xmlns:p14="http://schemas.microsoft.com/office/powerpoint/2010/main" val="831007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smtClean="0">
                <a:solidFill>
                  <a:srgbClr val="C00000"/>
                </a:solidFill>
              </a:rPr>
              <a:t>Prioritering:</a:t>
            </a:r>
            <a:r>
              <a:rPr lang="sv-SE" dirty="0" smtClean="0">
                <a:solidFill>
                  <a:srgbClr val="C00000"/>
                </a:solidFill>
              </a:rPr>
              <a:t/>
            </a:r>
            <a:br>
              <a:rPr lang="sv-SE" dirty="0" smtClean="0">
                <a:solidFill>
                  <a:srgbClr val="C00000"/>
                </a:solidFill>
              </a:rPr>
            </a:br>
            <a:r>
              <a:rPr lang="sv-SE" sz="3200" dirty="0" smtClean="0">
                <a:solidFill>
                  <a:srgbClr val="C00000"/>
                </a:solidFill>
              </a:rPr>
              <a:t>Gå före i energi- och klimatomställningen</a:t>
            </a:r>
            <a:endParaRPr lang="sv-SE" sz="3200" dirty="0">
              <a:solidFill>
                <a:srgbClr val="C00000"/>
              </a:solidFill>
            </a:endParaRPr>
          </a:p>
        </p:txBody>
      </p:sp>
      <p:sp>
        <p:nvSpPr>
          <p:cNvPr id="3" name="Platshållare för innehåll 2"/>
          <p:cNvSpPr>
            <a:spLocks noGrp="1"/>
          </p:cNvSpPr>
          <p:nvPr>
            <p:ph sz="half" idx="1"/>
          </p:nvPr>
        </p:nvSpPr>
        <p:spPr/>
        <p:txBody>
          <a:bodyPr/>
          <a:lstStyle/>
          <a:p>
            <a:r>
              <a:rPr lang="sv-SE" sz="1200" i="1" dirty="0">
                <a:latin typeface="Garamond" panose="02020404030301010803" pitchFamily="18" charset="0"/>
              </a:rPr>
              <a:t>Den dominerande utmaningen är att ställa om samhället för att nå klimatmålen</a:t>
            </a:r>
            <a:r>
              <a:rPr lang="sv-SE" sz="1200" i="1" dirty="0" smtClean="0">
                <a:latin typeface="Garamond" panose="02020404030301010803" pitchFamily="18" charset="0"/>
              </a:rPr>
              <a:t>. Gotland </a:t>
            </a:r>
            <a:r>
              <a:rPr lang="sv-SE" sz="1200" i="1" dirty="0">
                <a:latin typeface="Garamond" panose="02020404030301010803" pitchFamily="18" charset="0"/>
              </a:rPr>
              <a:t>har stora klimat- och miljöutmaningar, men också möjlighet att gå före, </a:t>
            </a:r>
            <a:r>
              <a:rPr lang="sv-SE" sz="1200" i="1" dirty="0" smtClean="0">
                <a:latin typeface="Garamond" panose="02020404030301010803" pitchFamily="18" charset="0"/>
              </a:rPr>
              <a:t>ställa om </a:t>
            </a:r>
            <a:r>
              <a:rPr lang="sv-SE" sz="1200" i="1" dirty="0">
                <a:latin typeface="Garamond" panose="02020404030301010803" pitchFamily="18" charset="0"/>
              </a:rPr>
              <a:t>till förnybar energi och tidigt nå de nationella klimatmålen. Regeringen har </a:t>
            </a:r>
            <a:r>
              <a:rPr lang="sv-SE" sz="1200" i="1" dirty="0" smtClean="0">
                <a:latin typeface="Garamond" panose="02020404030301010803" pitchFamily="18" charset="0"/>
              </a:rPr>
              <a:t>genom ett </a:t>
            </a:r>
            <a:r>
              <a:rPr lang="sv-SE" sz="1200" i="1" dirty="0">
                <a:latin typeface="Garamond" panose="02020404030301010803" pitchFamily="18" charset="0"/>
              </a:rPr>
              <a:t>regeringsuppdrag till Energimyndigheten pekat ut Gotland som pilotområde </a:t>
            </a:r>
            <a:r>
              <a:rPr lang="sv-SE" sz="1200" i="1" dirty="0" smtClean="0">
                <a:latin typeface="Garamond" panose="02020404030301010803" pitchFamily="18" charset="0"/>
              </a:rPr>
              <a:t>för omställningen </a:t>
            </a:r>
            <a:r>
              <a:rPr lang="sv-SE" sz="1200" i="1" dirty="0">
                <a:latin typeface="Garamond" panose="02020404030301010803" pitchFamily="18" charset="0"/>
              </a:rPr>
              <a:t>till ett hållbart energisystem</a:t>
            </a:r>
            <a:r>
              <a:rPr lang="sv-SE" sz="1200" i="1" dirty="0" smtClean="0">
                <a:latin typeface="Garamond" panose="02020404030301010803" pitchFamily="18" charset="0"/>
              </a:rPr>
              <a:t>.</a:t>
            </a:r>
          </a:p>
          <a:p>
            <a:endParaRPr lang="sv-SE" sz="1200" i="1" dirty="0">
              <a:latin typeface="Garamond" panose="02020404030301010803" pitchFamily="18" charset="0"/>
            </a:endParaRPr>
          </a:p>
          <a:p>
            <a:r>
              <a:rPr lang="sv-SE" sz="1200" b="1" dirty="0">
                <a:solidFill>
                  <a:srgbClr val="000000"/>
                </a:solidFill>
                <a:latin typeface="+mj-lt"/>
              </a:rPr>
              <a:t>Inriktning</a:t>
            </a:r>
          </a:p>
          <a:p>
            <a:r>
              <a:rPr lang="sv-SE" sz="1200" dirty="0">
                <a:solidFill>
                  <a:srgbClr val="40C9FF"/>
                </a:solidFill>
                <a:latin typeface="GaramondPremrPro"/>
              </a:rPr>
              <a:t>• </a:t>
            </a:r>
            <a:r>
              <a:rPr lang="sv-SE" sz="1200" dirty="0">
                <a:solidFill>
                  <a:srgbClr val="000000"/>
                </a:solidFill>
                <a:latin typeface="Garamond" panose="02020404030301010803" pitchFamily="18" charset="0"/>
              </a:rPr>
              <a:t>Minska klimatpåverkan i hela samhället</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Ställ om till ett hållbart och robust energisystem baserat på </a:t>
            </a:r>
            <a:r>
              <a:rPr lang="sv-SE" sz="1200" dirty="0" smtClean="0">
                <a:solidFill>
                  <a:srgbClr val="000000"/>
                </a:solidFill>
                <a:latin typeface="Garamond" panose="02020404030301010803" pitchFamily="18" charset="0"/>
              </a:rPr>
              <a:t/>
            </a:r>
            <a:br>
              <a:rPr lang="sv-SE" sz="1200" dirty="0" smtClean="0">
                <a:solidFill>
                  <a:srgbClr val="000000"/>
                </a:solidFill>
                <a:latin typeface="Garamond" panose="02020404030301010803" pitchFamily="18" charset="0"/>
              </a:rPr>
            </a:br>
            <a:r>
              <a:rPr lang="sv-SE" sz="1200" dirty="0" smtClean="0">
                <a:solidFill>
                  <a:srgbClr val="000000"/>
                </a:solidFill>
                <a:latin typeface="Garamond" panose="02020404030301010803" pitchFamily="18" charset="0"/>
              </a:rPr>
              <a:t>   förnybar </a:t>
            </a:r>
            <a:r>
              <a:rPr lang="sv-SE" sz="1200" dirty="0">
                <a:solidFill>
                  <a:srgbClr val="000000"/>
                </a:solidFill>
                <a:latin typeface="Garamond" panose="02020404030301010803" pitchFamily="18" charset="0"/>
              </a:rPr>
              <a:t>energi</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Öka energieffektiviseringen och minska energianvändningen</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Stimulera delaktighet, kunskap och engagemang i omställningen</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Anpassa samhället till ett förändrat klimat</a:t>
            </a:r>
            <a:endParaRPr lang="sv-SE" sz="1200" i="1" dirty="0">
              <a:latin typeface="Garamond" panose="02020404030301010803" pitchFamily="18" charset="0"/>
            </a:endParaRPr>
          </a:p>
        </p:txBody>
      </p:sp>
      <p:sp>
        <p:nvSpPr>
          <p:cNvPr id="4" name="Platshållare för innehåll 3"/>
          <p:cNvSpPr>
            <a:spLocks noGrp="1"/>
          </p:cNvSpPr>
          <p:nvPr>
            <p:ph sz="half" idx="10"/>
          </p:nvPr>
        </p:nvSpPr>
        <p:spPr/>
        <p:txBody>
          <a:bodyPr/>
          <a:lstStyle/>
          <a:p>
            <a:r>
              <a:rPr lang="sv-SE" sz="1100" b="1" dirty="0">
                <a:latin typeface="Garamond" panose="02020404030301010803" pitchFamily="18" charset="0"/>
              </a:rPr>
              <a:t>Prioriteringen bidrar till att nå dessa effektmål:</a:t>
            </a:r>
          </a:p>
          <a:p>
            <a:r>
              <a:rPr lang="sv-SE" sz="1100" dirty="0">
                <a:latin typeface="Garamond" panose="02020404030301010803" pitchFamily="18" charset="0"/>
              </a:rPr>
              <a:t>• Ett klimatneutralt Gotland</a:t>
            </a:r>
          </a:p>
          <a:p>
            <a:r>
              <a:rPr lang="sv-SE" sz="1100" dirty="0">
                <a:latin typeface="Garamond" panose="02020404030301010803" pitchFamily="18" charset="0"/>
              </a:rPr>
              <a:t>• Ett energisystem baserat på förnybar energi</a:t>
            </a:r>
          </a:p>
          <a:p>
            <a:r>
              <a:rPr lang="sv-SE" sz="1100" dirty="0">
                <a:latin typeface="Garamond" panose="02020404030301010803" pitchFamily="18" charset="0"/>
              </a:rPr>
              <a:t>• God konkurrenskraft och tillväxt i näringslivet</a:t>
            </a:r>
          </a:p>
          <a:p>
            <a:r>
              <a:rPr lang="sv-SE" sz="1100" dirty="0">
                <a:latin typeface="Garamond" panose="02020404030301010803" pitchFamily="18" charset="0"/>
              </a:rPr>
              <a:t>• God beredskap och förmåga att hantera samhällsstörningar</a:t>
            </a:r>
          </a:p>
          <a:p>
            <a:r>
              <a:rPr lang="sv-SE" sz="1100" dirty="0">
                <a:latin typeface="Garamond" panose="02020404030301010803" pitchFamily="18" charset="0"/>
              </a:rPr>
              <a:t>• God utbildningsnivå och goda förutsättningar för livslångt </a:t>
            </a:r>
            <a:r>
              <a:rPr lang="sv-SE" sz="1100" dirty="0" smtClean="0">
                <a:latin typeface="Garamond" panose="02020404030301010803" pitchFamily="18" charset="0"/>
              </a:rPr>
              <a:t>lärande</a:t>
            </a:r>
          </a:p>
          <a:p>
            <a:endParaRPr lang="sv-SE" sz="1100" dirty="0">
              <a:latin typeface="Garamond" panose="02020404030301010803" pitchFamily="18" charset="0"/>
            </a:endParaRPr>
          </a:p>
          <a:p>
            <a:pPr lvl="0"/>
            <a:r>
              <a:rPr lang="sv-SE" sz="1100" b="1" dirty="0">
                <a:solidFill>
                  <a:srgbClr val="7F7F7F">
                    <a:lumMod val="75000"/>
                  </a:srgbClr>
                </a:solidFill>
                <a:latin typeface="Garamond" panose="02020404030301010803" pitchFamily="18" charset="0"/>
              </a:rPr>
              <a:t>Prioriteringen bidrar till följande globala hållbarhetsmål:</a:t>
            </a:r>
          </a:p>
          <a:p>
            <a:endParaRPr lang="sv-SE" sz="1100" dirty="0">
              <a:latin typeface="Garamond" panose="02020404030301010803" pitchFamily="18" charset="0"/>
            </a:endParaRPr>
          </a:p>
        </p:txBody>
      </p:sp>
      <p:sp>
        <p:nvSpPr>
          <p:cNvPr id="5" name="Platshållare för text 4"/>
          <p:cNvSpPr>
            <a:spLocks noGrp="1"/>
          </p:cNvSpPr>
          <p:nvPr>
            <p:ph type="body" sz="quarter" idx="11"/>
          </p:nvPr>
        </p:nvSpPr>
        <p:spPr/>
        <p:txBody>
          <a:bodyPr/>
          <a:lstStyle/>
          <a:p>
            <a:endParaRPr lang="sv-SE"/>
          </a:p>
        </p:txBody>
      </p:sp>
      <p:pic>
        <p:nvPicPr>
          <p:cNvPr id="6" name="Bildobjekt 5"/>
          <p:cNvPicPr>
            <a:picLocks noChangeAspect="1"/>
          </p:cNvPicPr>
          <p:nvPr/>
        </p:nvPicPr>
        <p:blipFill>
          <a:blip r:embed="rId3"/>
          <a:stretch>
            <a:fillRect/>
          </a:stretch>
        </p:blipFill>
        <p:spPr>
          <a:xfrm>
            <a:off x="4851694" y="2794208"/>
            <a:ext cx="4038866" cy="864528"/>
          </a:xfrm>
          <a:prstGeom prst="rect">
            <a:avLst/>
          </a:prstGeom>
        </p:spPr>
      </p:pic>
    </p:spTree>
    <p:extLst>
      <p:ext uri="{BB962C8B-B14F-4D97-AF65-F5344CB8AC3E}">
        <p14:creationId xmlns:p14="http://schemas.microsoft.com/office/powerpoint/2010/main" val="2066010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smtClean="0">
                <a:solidFill>
                  <a:srgbClr val="C00000"/>
                </a:solidFill>
              </a:rPr>
              <a:t>Prioritering: </a:t>
            </a:r>
            <a:r>
              <a:rPr lang="sv-SE" dirty="0" smtClean="0">
                <a:solidFill>
                  <a:srgbClr val="C00000"/>
                </a:solidFill>
              </a:rPr>
              <a:t/>
            </a:r>
            <a:br>
              <a:rPr lang="sv-SE" dirty="0" smtClean="0">
                <a:solidFill>
                  <a:srgbClr val="C00000"/>
                </a:solidFill>
              </a:rPr>
            </a:br>
            <a:r>
              <a:rPr lang="sv-SE" sz="3200" dirty="0" smtClean="0">
                <a:solidFill>
                  <a:srgbClr val="C00000"/>
                </a:solidFill>
              </a:rPr>
              <a:t>Säkra miljö och vatten</a:t>
            </a:r>
            <a:endParaRPr lang="sv-SE" sz="3200" dirty="0">
              <a:solidFill>
                <a:srgbClr val="C00000"/>
              </a:solidFill>
            </a:endParaRPr>
          </a:p>
        </p:txBody>
      </p:sp>
      <p:sp>
        <p:nvSpPr>
          <p:cNvPr id="3" name="Platshållare för innehåll 2"/>
          <p:cNvSpPr>
            <a:spLocks noGrp="1"/>
          </p:cNvSpPr>
          <p:nvPr>
            <p:ph sz="half" idx="1"/>
          </p:nvPr>
        </p:nvSpPr>
        <p:spPr/>
        <p:txBody>
          <a:bodyPr/>
          <a:lstStyle/>
          <a:p>
            <a:r>
              <a:rPr lang="sv-SE" sz="1200" i="1" dirty="0">
                <a:latin typeface="Garamond" panose="02020404030301010803" pitchFamily="18" charset="0"/>
              </a:rPr>
              <a:t>För att kunna lämna över ett samhälle till kommande generationer där de </a:t>
            </a:r>
            <a:r>
              <a:rPr lang="sv-SE" sz="1200" i="1" dirty="0" smtClean="0">
                <a:latin typeface="Garamond" panose="02020404030301010803" pitchFamily="18" charset="0"/>
              </a:rPr>
              <a:t>stora miljöproblemen </a:t>
            </a:r>
            <a:r>
              <a:rPr lang="sv-SE" sz="1200" i="1" dirty="0">
                <a:latin typeface="Garamond" panose="02020404030301010803" pitchFamily="18" charset="0"/>
              </a:rPr>
              <a:t>är lösta krävs minskade uttag av naturresurser och energi, </a:t>
            </a:r>
            <a:r>
              <a:rPr lang="sv-SE" sz="1200" i="1" dirty="0" smtClean="0">
                <a:latin typeface="Garamond" panose="02020404030301010803" pitchFamily="18" charset="0"/>
              </a:rPr>
              <a:t>fossilfrihet och </a:t>
            </a:r>
            <a:r>
              <a:rPr lang="sv-SE" sz="1200" i="1" dirty="0">
                <a:latin typeface="Garamond" panose="02020404030301010803" pitchFamily="18" charset="0"/>
              </a:rPr>
              <a:t>nya, mer cirkulära, sätt att organisera samhället. Tillgången till vatten är en av </a:t>
            </a:r>
            <a:r>
              <a:rPr lang="sv-SE" sz="1200" i="1" dirty="0" smtClean="0">
                <a:latin typeface="Garamond" panose="02020404030301010803" pitchFamily="18" charset="0"/>
              </a:rPr>
              <a:t>de viktigaste </a:t>
            </a:r>
            <a:r>
              <a:rPr lang="sv-SE" sz="1200" i="1" dirty="0">
                <a:latin typeface="Garamond" panose="02020404030301010803" pitchFamily="18" charset="0"/>
              </a:rPr>
              <a:t>förutsättningarna för det gotländska samhällets utveckling</a:t>
            </a:r>
            <a:r>
              <a:rPr lang="sv-SE" sz="1200" i="1" dirty="0" smtClean="0">
                <a:latin typeface="Garamond" panose="02020404030301010803" pitchFamily="18" charset="0"/>
              </a:rPr>
              <a:t>.</a:t>
            </a:r>
          </a:p>
          <a:p>
            <a:endParaRPr lang="sv-SE" sz="1200" i="1" dirty="0">
              <a:latin typeface="Garamond" panose="02020404030301010803" pitchFamily="18" charset="0"/>
            </a:endParaRPr>
          </a:p>
          <a:p>
            <a:r>
              <a:rPr lang="sv-SE" sz="1200" b="1" dirty="0">
                <a:solidFill>
                  <a:srgbClr val="000000"/>
                </a:solidFill>
                <a:latin typeface="+mj-lt"/>
              </a:rPr>
              <a:t>Inriktning</a:t>
            </a:r>
          </a:p>
          <a:p>
            <a:r>
              <a:rPr lang="sv-SE" sz="1200" dirty="0">
                <a:solidFill>
                  <a:srgbClr val="40C9FF"/>
                </a:solidFill>
                <a:latin typeface="GaramondPremrPro"/>
              </a:rPr>
              <a:t>• </a:t>
            </a:r>
            <a:r>
              <a:rPr lang="sv-SE" sz="1200" dirty="0">
                <a:solidFill>
                  <a:srgbClr val="000000"/>
                </a:solidFill>
                <a:latin typeface="Garamond" panose="02020404030301010803" pitchFamily="18" charset="0"/>
              </a:rPr>
              <a:t>Skydda och förstärk tillgången till yt- och grundvatten</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Ställ om till hållbar konsumtion och produktion baserad </a:t>
            </a:r>
            <a:r>
              <a:rPr lang="sv-SE" sz="1200" dirty="0" smtClean="0">
                <a:solidFill>
                  <a:srgbClr val="000000"/>
                </a:solidFill>
                <a:latin typeface="Garamond" panose="02020404030301010803" pitchFamily="18" charset="0"/>
              </a:rPr>
              <a:t>på</a:t>
            </a:r>
            <a:br>
              <a:rPr lang="sv-SE" sz="1200" dirty="0" smtClean="0">
                <a:solidFill>
                  <a:srgbClr val="000000"/>
                </a:solidFill>
                <a:latin typeface="Garamond" panose="02020404030301010803" pitchFamily="18" charset="0"/>
              </a:rPr>
            </a:br>
            <a:r>
              <a:rPr lang="sv-SE" sz="1200" dirty="0" smtClean="0">
                <a:solidFill>
                  <a:srgbClr val="000000"/>
                </a:solidFill>
                <a:latin typeface="Garamond" panose="02020404030301010803" pitchFamily="18" charset="0"/>
              </a:rPr>
              <a:t>  cirkulär </a:t>
            </a:r>
            <a:r>
              <a:rPr lang="sv-SE" sz="1200" dirty="0">
                <a:solidFill>
                  <a:srgbClr val="000000"/>
                </a:solidFill>
                <a:latin typeface="Garamond" panose="02020404030301010803" pitchFamily="18" charset="0"/>
              </a:rPr>
              <a:t>ekonomi</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Bedriv ett hållbart brukande av skog, mark och vatten och </a:t>
            </a:r>
            <a:r>
              <a:rPr lang="sv-SE" sz="1200" dirty="0" smtClean="0">
                <a:solidFill>
                  <a:srgbClr val="000000"/>
                </a:solidFill>
                <a:latin typeface="Garamond" panose="02020404030301010803" pitchFamily="18" charset="0"/>
              </a:rPr>
              <a:t>säkra</a:t>
            </a:r>
            <a:br>
              <a:rPr lang="sv-SE" sz="1200" dirty="0" smtClean="0">
                <a:solidFill>
                  <a:srgbClr val="000000"/>
                </a:solidFill>
                <a:latin typeface="Garamond" panose="02020404030301010803" pitchFamily="18" charset="0"/>
              </a:rPr>
            </a:br>
            <a:r>
              <a:rPr lang="sv-SE" sz="1200" dirty="0" smtClean="0">
                <a:solidFill>
                  <a:srgbClr val="000000"/>
                </a:solidFill>
                <a:latin typeface="Garamond" panose="02020404030301010803" pitchFamily="18" charset="0"/>
              </a:rPr>
              <a:t>  den biologiska </a:t>
            </a:r>
            <a:r>
              <a:rPr lang="sv-SE" sz="1200" dirty="0">
                <a:solidFill>
                  <a:srgbClr val="000000"/>
                </a:solidFill>
                <a:latin typeface="Garamond" panose="02020404030301010803" pitchFamily="18" charset="0"/>
              </a:rPr>
              <a:t>mångfalden.</a:t>
            </a:r>
            <a:endParaRPr lang="sv-SE" sz="1200" i="1" dirty="0">
              <a:latin typeface="Garamond" panose="02020404030301010803" pitchFamily="18" charset="0"/>
            </a:endParaRPr>
          </a:p>
        </p:txBody>
      </p:sp>
      <p:sp>
        <p:nvSpPr>
          <p:cNvPr id="4" name="Platshållare för innehåll 3"/>
          <p:cNvSpPr>
            <a:spLocks noGrp="1"/>
          </p:cNvSpPr>
          <p:nvPr>
            <p:ph sz="half" idx="10"/>
          </p:nvPr>
        </p:nvSpPr>
        <p:spPr/>
        <p:txBody>
          <a:bodyPr/>
          <a:lstStyle/>
          <a:p>
            <a:r>
              <a:rPr lang="sv-SE" sz="1100" b="1" dirty="0">
                <a:latin typeface="Garamond" panose="02020404030301010803" pitchFamily="18" charset="0"/>
              </a:rPr>
              <a:t>Prioriteringen bidrar till att nå dessa effektmål:</a:t>
            </a:r>
          </a:p>
          <a:p>
            <a:r>
              <a:rPr lang="sv-SE" sz="1100" dirty="0">
                <a:latin typeface="Garamond" panose="02020404030301010803" pitchFamily="18" charset="0"/>
              </a:rPr>
              <a:t>• Säkrad tillgång till vatten av god kvalitet och kvantitet</a:t>
            </a:r>
          </a:p>
          <a:p>
            <a:r>
              <a:rPr lang="sv-SE" sz="1100" dirty="0">
                <a:latin typeface="Garamond" panose="02020404030301010803" pitchFamily="18" charset="0"/>
              </a:rPr>
              <a:t>• Hållbara kretslopp</a:t>
            </a:r>
          </a:p>
          <a:p>
            <a:r>
              <a:rPr lang="sv-SE" sz="1100" dirty="0">
                <a:latin typeface="Garamond" panose="02020404030301010803" pitchFamily="18" charset="0"/>
              </a:rPr>
              <a:t>• Säkrad biologisk mångfald</a:t>
            </a:r>
          </a:p>
          <a:p>
            <a:r>
              <a:rPr lang="sv-SE" sz="1100" dirty="0">
                <a:latin typeface="Garamond" panose="02020404030301010803" pitchFamily="18" charset="0"/>
              </a:rPr>
              <a:t>• God beredskap och god förmåga att hantera samhällsstörningar</a:t>
            </a:r>
          </a:p>
          <a:p>
            <a:r>
              <a:rPr lang="sv-SE" sz="1100" dirty="0">
                <a:latin typeface="Garamond" panose="02020404030301010803" pitchFamily="18" charset="0"/>
              </a:rPr>
              <a:t>• God konkurrenskraft och tillväxt i </a:t>
            </a:r>
            <a:r>
              <a:rPr lang="sv-SE" sz="1100" dirty="0" smtClean="0">
                <a:latin typeface="Garamond" panose="02020404030301010803" pitchFamily="18" charset="0"/>
              </a:rPr>
              <a:t>näringslivet</a:t>
            </a:r>
          </a:p>
          <a:p>
            <a:endParaRPr lang="sv-SE" sz="1100" dirty="0">
              <a:latin typeface="Garamond" panose="02020404030301010803" pitchFamily="18" charset="0"/>
            </a:endParaRPr>
          </a:p>
          <a:p>
            <a:pPr lvl="0"/>
            <a:r>
              <a:rPr lang="sv-SE" sz="1100" b="1" dirty="0">
                <a:solidFill>
                  <a:srgbClr val="7F7F7F">
                    <a:lumMod val="75000"/>
                  </a:srgbClr>
                </a:solidFill>
                <a:latin typeface="Garamond" panose="02020404030301010803" pitchFamily="18" charset="0"/>
              </a:rPr>
              <a:t>Prioriteringen bidrar till följande globala hållbarhetsmål:</a:t>
            </a:r>
          </a:p>
          <a:p>
            <a:endParaRPr lang="sv-SE" sz="1100" dirty="0">
              <a:latin typeface="Garamond" panose="02020404030301010803" pitchFamily="18" charset="0"/>
            </a:endParaRPr>
          </a:p>
        </p:txBody>
      </p:sp>
      <p:sp>
        <p:nvSpPr>
          <p:cNvPr id="5" name="Platshållare för text 4"/>
          <p:cNvSpPr>
            <a:spLocks noGrp="1"/>
          </p:cNvSpPr>
          <p:nvPr>
            <p:ph type="body" sz="quarter" idx="11"/>
          </p:nvPr>
        </p:nvSpPr>
        <p:spPr/>
        <p:txBody>
          <a:bodyPr/>
          <a:lstStyle/>
          <a:p>
            <a:endParaRPr lang="sv-SE"/>
          </a:p>
        </p:txBody>
      </p:sp>
      <p:pic>
        <p:nvPicPr>
          <p:cNvPr id="6" name="Bildobjekt 5"/>
          <p:cNvPicPr>
            <a:picLocks noChangeAspect="1"/>
          </p:cNvPicPr>
          <p:nvPr/>
        </p:nvPicPr>
        <p:blipFill>
          <a:blip r:embed="rId3"/>
          <a:stretch>
            <a:fillRect/>
          </a:stretch>
        </p:blipFill>
        <p:spPr>
          <a:xfrm>
            <a:off x="4851694" y="2789540"/>
            <a:ext cx="3313403" cy="936104"/>
          </a:xfrm>
          <a:prstGeom prst="rect">
            <a:avLst/>
          </a:prstGeom>
        </p:spPr>
      </p:pic>
    </p:spTree>
    <p:extLst>
      <p:ext uri="{BB962C8B-B14F-4D97-AF65-F5344CB8AC3E}">
        <p14:creationId xmlns:p14="http://schemas.microsoft.com/office/powerpoint/2010/main" val="2265028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smtClean="0">
                <a:solidFill>
                  <a:srgbClr val="C00000"/>
                </a:solidFill>
              </a:rPr>
              <a:t>Prioritering:</a:t>
            </a:r>
            <a:r>
              <a:rPr lang="sv-SE" sz="3200" dirty="0" smtClean="0">
                <a:solidFill>
                  <a:srgbClr val="C00000"/>
                </a:solidFill>
              </a:rPr>
              <a:t/>
            </a:r>
            <a:br>
              <a:rPr lang="sv-SE" sz="3200" dirty="0" smtClean="0">
                <a:solidFill>
                  <a:srgbClr val="C00000"/>
                </a:solidFill>
              </a:rPr>
            </a:br>
            <a:r>
              <a:rPr lang="sv-SE" sz="3200" dirty="0" smtClean="0">
                <a:solidFill>
                  <a:srgbClr val="C00000"/>
                </a:solidFill>
              </a:rPr>
              <a:t>Stimulera innovation och förnyelse</a:t>
            </a:r>
            <a:endParaRPr lang="sv-SE" sz="3200" dirty="0">
              <a:solidFill>
                <a:srgbClr val="C00000"/>
              </a:solidFill>
            </a:endParaRPr>
          </a:p>
        </p:txBody>
      </p:sp>
      <p:sp>
        <p:nvSpPr>
          <p:cNvPr id="3" name="Platshållare för innehåll 2"/>
          <p:cNvSpPr>
            <a:spLocks noGrp="1"/>
          </p:cNvSpPr>
          <p:nvPr>
            <p:ph sz="half" idx="1"/>
          </p:nvPr>
        </p:nvSpPr>
        <p:spPr/>
        <p:txBody>
          <a:bodyPr/>
          <a:lstStyle/>
          <a:p>
            <a:r>
              <a:rPr lang="sv-SE" sz="1200" i="1" dirty="0">
                <a:latin typeface="Garamond" panose="02020404030301010803" pitchFamily="18" charset="0"/>
              </a:rPr>
              <a:t>Innovation är en förutsättning för att utveckla tillväxtpotential och </a:t>
            </a:r>
            <a:r>
              <a:rPr lang="sv-SE" sz="1200" i="1" dirty="0" smtClean="0">
                <a:latin typeface="Garamond" panose="02020404030301010803" pitchFamily="18" charset="0"/>
              </a:rPr>
              <a:t>accelerera utvecklingen </a:t>
            </a:r>
            <a:r>
              <a:rPr lang="sv-SE" sz="1200" i="1" dirty="0">
                <a:latin typeface="Garamond" panose="02020404030301010803" pitchFamily="18" charset="0"/>
              </a:rPr>
              <a:t>inom en rad samhällsområden. En väl fungerande </a:t>
            </a:r>
            <a:r>
              <a:rPr lang="sv-SE" sz="1200" i="1" dirty="0" smtClean="0">
                <a:latin typeface="Garamond" panose="02020404030301010803" pitchFamily="18" charset="0"/>
              </a:rPr>
              <a:t>innovationsmiljö</a:t>
            </a:r>
            <a:br>
              <a:rPr lang="sv-SE" sz="1200" i="1" dirty="0" smtClean="0">
                <a:latin typeface="Garamond" panose="02020404030301010803" pitchFamily="18" charset="0"/>
              </a:rPr>
            </a:br>
            <a:r>
              <a:rPr lang="sv-SE" sz="1200" i="1" dirty="0" smtClean="0">
                <a:latin typeface="Garamond" panose="02020404030301010803" pitchFamily="18" charset="0"/>
              </a:rPr>
              <a:t>bidrar </a:t>
            </a:r>
            <a:r>
              <a:rPr lang="sv-SE" sz="1200" i="1" dirty="0">
                <a:latin typeface="Garamond" panose="02020404030301010803" pitchFamily="18" charset="0"/>
              </a:rPr>
              <a:t>till att Gotland kan gå före i klimat- och energiomställningen, </a:t>
            </a:r>
            <a:r>
              <a:rPr lang="sv-SE" sz="1200" i="1" dirty="0" smtClean="0">
                <a:latin typeface="Garamond" panose="02020404030301010803" pitchFamily="18" charset="0"/>
              </a:rPr>
              <a:t>bredda</a:t>
            </a:r>
            <a:br>
              <a:rPr lang="sv-SE" sz="1200" i="1" dirty="0" smtClean="0">
                <a:latin typeface="Garamond" panose="02020404030301010803" pitchFamily="18" charset="0"/>
              </a:rPr>
            </a:br>
            <a:r>
              <a:rPr lang="sv-SE" sz="1200" i="1" dirty="0" smtClean="0">
                <a:latin typeface="Garamond" panose="02020404030301010803" pitchFamily="18" charset="0"/>
              </a:rPr>
              <a:t>näringslivet</a:t>
            </a:r>
            <a:r>
              <a:rPr lang="sv-SE" sz="1200" i="1" dirty="0">
                <a:latin typeface="Garamond" panose="02020404030301010803" pitchFamily="18" charset="0"/>
              </a:rPr>
              <a:t>, utveckla välfärdstjänsterna samt skapa en attraktiv </a:t>
            </a:r>
            <a:r>
              <a:rPr lang="sv-SE" sz="1200" i="1" dirty="0" smtClean="0">
                <a:latin typeface="Garamond" panose="02020404030301010803" pitchFamily="18" charset="0"/>
              </a:rPr>
              <a:t>arbets-marknad. Väl </a:t>
            </a:r>
            <a:r>
              <a:rPr lang="sv-SE" sz="1200" i="1" dirty="0">
                <a:latin typeface="Garamond" panose="02020404030301010803" pitchFamily="18" charset="0"/>
              </a:rPr>
              <a:t>fungerande samarbetsarenor mellan näringsliv, offentlig och ideell sektor </a:t>
            </a:r>
            <a:r>
              <a:rPr lang="sv-SE" sz="1200" i="1" dirty="0" smtClean="0">
                <a:latin typeface="Garamond" panose="02020404030301010803" pitchFamily="18" charset="0"/>
              </a:rPr>
              <a:t>samt akademin </a:t>
            </a:r>
            <a:r>
              <a:rPr lang="sv-SE" sz="1200" i="1" dirty="0">
                <a:latin typeface="Garamond" panose="02020404030301010803" pitchFamily="18" charset="0"/>
              </a:rPr>
              <a:t>är en katalysator för innovation och </a:t>
            </a:r>
            <a:r>
              <a:rPr lang="sv-SE" sz="1200" i="1" dirty="0" smtClean="0">
                <a:latin typeface="Garamond" panose="02020404030301010803" pitchFamily="18" charset="0"/>
              </a:rPr>
              <a:t>förnyelse.</a:t>
            </a:r>
          </a:p>
          <a:p>
            <a:endParaRPr lang="sv-SE" sz="1200" i="1" dirty="0">
              <a:latin typeface="Garamond" panose="02020404030301010803" pitchFamily="18" charset="0"/>
            </a:endParaRPr>
          </a:p>
          <a:p>
            <a:r>
              <a:rPr lang="sv-SE" sz="1200" b="1" dirty="0">
                <a:solidFill>
                  <a:srgbClr val="000000"/>
                </a:solidFill>
                <a:latin typeface="+mj-lt"/>
              </a:rPr>
              <a:t>Inriktning</a:t>
            </a:r>
          </a:p>
          <a:p>
            <a:r>
              <a:rPr lang="sv-SE" sz="1200" dirty="0">
                <a:solidFill>
                  <a:srgbClr val="40C9FF"/>
                </a:solidFill>
                <a:latin typeface="GaramondPremrPro"/>
              </a:rPr>
              <a:t>• </a:t>
            </a:r>
            <a:r>
              <a:rPr lang="sv-SE" sz="1200" dirty="0">
                <a:solidFill>
                  <a:srgbClr val="000000"/>
                </a:solidFill>
                <a:latin typeface="Garamond" panose="02020404030301010803" pitchFamily="18" charset="0"/>
              </a:rPr>
              <a:t>Stärk innovationsförmågan i det gotländska samhället</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Utveckla konkurrenskraften genom smart </a:t>
            </a:r>
            <a:r>
              <a:rPr lang="sv-SE" sz="1200" dirty="0" smtClean="0">
                <a:solidFill>
                  <a:srgbClr val="000000"/>
                </a:solidFill>
                <a:latin typeface="Garamond" panose="02020404030301010803" pitchFamily="18" charset="0"/>
              </a:rPr>
              <a:t>specialisering</a:t>
            </a:r>
          </a:p>
          <a:p>
            <a:pPr lvl="1">
              <a:buFont typeface="Arial" panose="020B0604020202020204" pitchFamily="34" charset="0"/>
              <a:buChar char="•"/>
            </a:pPr>
            <a:r>
              <a:rPr lang="sv-SE" sz="1200" dirty="0" smtClean="0">
                <a:solidFill>
                  <a:srgbClr val="000000"/>
                </a:solidFill>
                <a:latin typeface="Garamond" panose="02020404030301010803" pitchFamily="18" charset="0"/>
              </a:rPr>
              <a:t>Besöksnäring</a:t>
            </a:r>
          </a:p>
          <a:p>
            <a:pPr lvl="1">
              <a:buFont typeface="Arial" panose="020B0604020202020204" pitchFamily="34" charset="0"/>
              <a:buChar char="•"/>
            </a:pPr>
            <a:r>
              <a:rPr lang="sv-SE" sz="1200" dirty="0" smtClean="0">
                <a:solidFill>
                  <a:srgbClr val="000000"/>
                </a:solidFill>
                <a:latin typeface="Garamond" panose="02020404030301010803" pitchFamily="18" charset="0"/>
              </a:rPr>
              <a:t>Mat och livsmedel</a:t>
            </a:r>
          </a:p>
          <a:p>
            <a:pPr lvl="1">
              <a:buFont typeface="Arial" panose="020B0604020202020204" pitchFamily="34" charset="0"/>
              <a:buChar char="•"/>
            </a:pPr>
            <a:r>
              <a:rPr lang="sv-SE" sz="1200" dirty="0" smtClean="0">
                <a:solidFill>
                  <a:srgbClr val="000000"/>
                </a:solidFill>
                <a:latin typeface="Garamond" panose="02020404030301010803" pitchFamily="18" charset="0"/>
              </a:rPr>
              <a:t>Näringslivets energiomställning</a:t>
            </a:r>
          </a:p>
        </p:txBody>
      </p:sp>
      <p:sp>
        <p:nvSpPr>
          <p:cNvPr id="4" name="Platshållare för innehåll 3"/>
          <p:cNvSpPr>
            <a:spLocks noGrp="1"/>
          </p:cNvSpPr>
          <p:nvPr>
            <p:ph sz="half" idx="10"/>
          </p:nvPr>
        </p:nvSpPr>
        <p:spPr/>
        <p:txBody>
          <a:bodyPr/>
          <a:lstStyle/>
          <a:p>
            <a:r>
              <a:rPr lang="sv-SE" sz="1100" b="1" dirty="0">
                <a:latin typeface="Garamond" panose="02020404030301010803" pitchFamily="18" charset="0"/>
              </a:rPr>
              <a:t>Prioriteringen bidrar till att nå dessa effektmål:</a:t>
            </a:r>
          </a:p>
          <a:p>
            <a:r>
              <a:rPr lang="sv-SE" sz="1100" dirty="0">
                <a:latin typeface="Garamond" panose="02020404030301010803" pitchFamily="18" charset="0"/>
              </a:rPr>
              <a:t>• Ett energisystem baserat på förnybar energi</a:t>
            </a:r>
          </a:p>
          <a:p>
            <a:r>
              <a:rPr lang="sv-SE" sz="1100" dirty="0">
                <a:latin typeface="Garamond" panose="02020404030301010803" pitchFamily="18" charset="0"/>
              </a:rPr>
              <a:t>• God konkurrenskraft och tillväxt i näringslivet</a:t>
            </a:r>
          </a:p>
          <a:p>
            <a:r>
              <a:rPr lang="sv-SE" sz="1100" dirty="0">
                <a:latin typeface="Garamond" panose="02020404030301010803" pitchFamily="18" charset="0"/>
              </a:rPr>
              <a:t>• Säkrad tillgång till vatten av god kvalitet och kvantitet</a:t>
            </a:r>
          </a:p>
          <a:p>
            <a:r>
              <a:rPr lang="sv-SE" sz="1100" dirty="0">
                <a:latin typeface="Garamond" panose="02020404030301010803" pitchFamily="18" charset="0"/>
              </a:rPr>
              <a:t>• Hållbara kretslopp</a:t>
            </a:r>
          </a:p>
          <a:p>
            <a:r>
              <a:rPr lang="sv-SE" sz="1100" dirty="0">
                <a:latin typeface="Garamond" panose="02020404030301010803" pitchFamily="18" charset="0"/>
              </a:rPr>
              <a:t>• God tillgänglighet och hållbara </a:t>
            </a:r>
            <a:r>
              <a:rPr lang="sv-SE" sz="1100" dirty="0" smtClean="0">
                <a:latin typeface="Garamond" panose="02020404030301010803" pitchFamily="18" charset="0"/>
              </a:rPr>
              <a:t>kommunikationer</a:t>
            </a:r>
          </a:p>
          <a:p>
            <a:endParaRPr lang="sv-SE" sz="1100" dirty="0">
              <a:latin typeface="Garamond" panose="02020404030301010803" pitchFamily="18" charset="0"/>
            </a:endParaRPr>
          </a:p>
          <a:p>
            <a:pPr lvl="0"/>
            <a:r>
              <a:rPr lang="sv-SE" sz="1100" b="1" dirty="0">
                <a:solidFill>
                  <a:srgbClr val="7F7F7F">
                    <a:lumMod val="75000"/>
                  </a:srgbClr>
                </a:solidFill>
                <a:latin typeface="Garamond" panose="02020404030301010803" pitchFamily="18" charset="0"/>
              </a:rPr>
              <a:t>Prioriteringen bidrar till följande globala hållbarhetsmål:</a:t>
            </a:r>
          </a:p>
          <a:p>
            <a:endParaRPr lang="sv-SE" sz="1100" dirty="0">
              <a:latin typeface="Garamond" panose="02020404030301010803" pitchFamily="18" charset="0"/>
            </a:endParaRPr>
          </a:p>
        </p:txBody>
      </p:sp>
      <p:sp>
        <p:nvSpPr>
          <p:cNvPr id="5" name="Platshållare för text 4"/>
          <p:cNvSpPr>
            <a:spLocks noGrp="1"/>
          </p:cNvSpPr>
          <p:nvPr>
            <p:ph type="body" sz="quarter" idx="11"/>
          </p:nvPr>
        </p:nvSpPr>
        <p:spPr/>
        <p:txBody>
          <a:bodyPr/>
          <a:lstStyle/>
          <a:p>
            <a:endParaRPr lang="sv-SE"/>
          </a:p>
        </p:txBody>
      </p:sp>
      <p:pic>
        <p:nvPicPr>
          <p:cNvPr id="6" name="Bildobjekt 5"/>
          <p:cNvPicPr>
            <a:picLocks noChangeAspect="1"/>
          </p:cNvPicPr>
          <p:nvPr/>
        </p:nvPicPr>
        <p:blipFill>
          <a:blip r:embed="rId3"/>
          <a:stretch>
            <a:fillRect/>
          </a:stretch>
        </p:blipFill>
        <p:spPr>
          <a:xfrm>
            <a:off x="4794853" y="2801844"/>
            <a:ext cx="4067552" cy="1399588"/>
          </a:xfrm>
          <a:prstGeom prst="rect">
            <a:avLst/>
          </a:prstGeom>
        </p:spPr>
      </p:pic>
    </p:spTree>
    <p:extLst>
      <p:ext uri="{BB962C8B-B14F-4D97-AF65-F5344CB8AC3E}">
        <p14:creationId xmlns:p14="http://schemas.microsoft.com/office/powerpoint/2010/main" val="95528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smtClean="0">
                <a:solidFill>
                  <a:srgbClr val="C00000"/>
                </a:solidFill>
              </a:rPr>
              <a:t>Prioritering: </a:t>
            </a:r>
            <a:r>
              <a:rPr lang="sv-SE" sz="3200" dirty="0" smtClean="0">
                <a:solidFill>
                  <a:srgbClr val="C00000"/>
                </a:solidFill>
              </a:rPr>
              <a:t/>
            </a:r>
            <a:br>
              <a:rPr lang="sv-SE" sz="3200" dirty="0" smtClean="0">
                <a:solidFill>
                  <a:srgbClr val="C00000"/>
                </a:solidFill>
              </a:rPr>
            </a:br>
            <a:r>
              <a:rPr lang="sv-SE" sz="3200" dirty="0" smtClean="0">
                <a:solidFill>
                  <a:srgbClr val="C00000"/>
                </a:solidFill>
              </a:rPr>
              <a:t>Stärk och utveckla näringslivet</a:t>
            </a:r>
            <a:endParaRPr lang="sv-SE" sz="3200" dirty="0">
              <a:solidFill>
                <a:srgbClr val="C00000"/>
              </a:solidFill>
            </a:endParaRPr>
          </a:p>
        </p:txBody>
      </p:sp>
      <p:sp>
        <p:nvSpPr>
          <p:cNvPr id="3" name="Platshållare för innehåll 2"/>
          <p:cNvSpPr>
            <a:spLocks noGrp="1"/>
          </p:cNvSpPr>
          <p:nvPr>
            <p:ph sz="half" idx="1"/>
          </p:nvPr>
        </p:nvSpPr>
        <p:spPr/>
        <p:txBody>
          <a:bodyPr/>
          <a:lstStyle/>
          <a:p>
            <a:r>
              <a:rPr lang="sv-SE" sz="1200" i="1" dirty="0">
                <a:latin typeface="Garamond" panose="02020404030301010803" pitchFamily="18" charset="0"/>
              </a:rPr>
              <a:t>Gotlands breda näringsliv och starka företagsamhet utgör en vital del av öns </a:t>
            </a:r>
            <a:r>
              <a:rPr lang="sv-SE" sz="1200" i="1" dirty="0" smtClean="0">
                <a:latin typeface="Garamond" panose="02020404030301010803" pitchFamily="18" charset="0"/>
              </a:rPr>
              <a:t>mångfald och </a:t>
            </a:r>
            <a:r>
              <a:rPr lang="sv-SE" sz="1200" i="1" dirty="0">
                <a:latin typeface="Garamond" panose="02020404030301010803" pitchFamily="18" charset="0"/>
              </a:rPr>
              <a:t>möjligheter. Goda förutsättningar att starta, driva och utveckla </a:t>
            </a:r>
            <a:r>
              <a:rPr lang="sv-SE" sz="1200" i="1" dirty="0" smtClean="0">
                <a:latin typeface="Garamond" panose="02020404030301010803" pitchFamily="18" charset="0"/>
              </a:rPr>
              <a:t>företag behövs </a:t>
            </a:r>
            <a:r>
              <a:rPr lang="sv-SE" sz="1200" i="1" dirty="0">
                <a:latin typeface="Garamond" panose="02020404030301010803" pitchFamily="18" charset="0"/>
              </a:rPr>
              <a:t>för utveckling och tillväxt. Grön omställning, vidgade marknader, </a:t>
            </a:r>
            <a:r>
              <a:rPr lang="sv-SE" sz="1200" i="1" dirty="0" smtClean="0">
                <a:latin typeface="Garamond" panose="02020404030301010803" pitchFamily="18" charset="0"/>
              </a:rPr>
              <a:t>digitalisering och </a:t>
            </a:r>
            <a:r>
              <a:rPr lang="sv-SE" sz="1200" i="1" dirty="0">
                <a:latin typeface="Garamond" panose="02020404030301010803" pitchFamily="18" charset="0"/>
              </a:rPr>
              <a:t>jämställdhet </a:t>
            </a:r>
            <a:r>
              <a:rPr lang="sv-SE" sz="1200" i="1" dirty="0" smtClean="0">
                <a:latin typeface="Garamond" panose="02020404030301010803" pitchFamily="18" charset="0"/>
              </a:rPr>
              <a:t>stärker </a:t>
            </a:r>
            <a:r>
              <a:rPr lang="sv-SE" sz="1200" i="1" dirty="0">
                <a:latin typeface="Garamond" panose="02020404030301010803" pitchFamily="18" charset="0"/>
              </a:rPr>
              <a:t>möjligheterna</a:t>
            </a:r>
            <a:r>
              <a:rPr lang="sv-SE" sz="1200" i="1" dirty="0" smtClean="0">
                <a:latin typeface="Garamond" panose="02020404030301010803" pitchFamily="18" charset="0"/>
              </a:rPr>
              <a:t>.</a:t>
            </a:r>
          </a:p>
          <a:p>
            <a:endParaRPr lang="sv-SE" sz="1200" i="1" dirty="0">
              <a:latin typeface="Garamond" panose="02020404030301010803" pitchFamily="18" charset="0"/>
            </a:endParaRPr>
          </a:p>
          <a:p>
            <a:r>
              <a:rPr lang="sv-SE" sz="1200" b="1" dirty="0">
                <a:solidFill>
                  <a:srgbClr val="000000"/>
                </a:solidFill>
                <a:latin typeface="+mj-lt"/>
              </a:rPr>
              <a:t>Inriktning</a:t>
            </a:r>
          </a:p>
          <a:p>
            <a:r>
              <a:rPr lang="sv-SE" sz="1200" dirty="0">
                <a:solidFill>
                  <a:srgbClr val="40C9FF"/>
                </a:solidFill>
                <a:latin typeface="GaramondPremrPro"/>
              </a:rPr>
              <a:t>• </a:t>
            </a:r>
            <a:r>
              <a:rPr lang="sv-SE" sz="1200" dirty="0">
                <a:solidFill>
                  <a:srgbClr val="000000"/>
                </a:solidFill>
                <a:latin typeface="Garamond" panose="02020404030301010803" pitchFamily="18" charset="0"/>
              </a:rPr>
              <a:t>Förbättra förutsättningarna att starta, driva och utveckla företag</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Öka företagens möjligheter att nå en större marknad</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Driv på och underlätta omställningen till hållbar, fossilfri </a:t>
            </a:r>
            <a:r>
              <a:rPr lang="sv-SE" sz="1200" dirty="0" smtClean="0">
                <a:solidFill>
                  <a:srgbClr val="000000"/>
                </a:solidFill>
                <a:latin typeface="Garamond" panose="02020404030301010803" pitchFamily="18" charset="0"/>
              </a:rPr>
              <a:t>tjänste-</a:t>
            </a:r>
            <a:br>
              <a:rPr lang="sv-SE" sz="1200" dirty="0" smtClean="0">
                <a:solidFill>
                  <a:srgbClr val="000000"/>
                </a:solidFill>
                <a:latin typeface="Garamond" panose="02020404030301010803" pitchFamily="18" charset="0"/>
              </a:rPr>
            </a:br>
            <a:r>
              <a:rPr lang="sv-SE" sz="1200" dirty="0" smtClean="0">
                <a:solidFill>
                  <a:srgbClr val="000000"/>
                </a:solidFill>
                <a:latin typeface="Garamond" panose="02020404030301010803" pitchFamily="18" charset="0"/>
              </a:rPr>
              <a:t>  och varuproduktion</a:t>
            </a:r>
            <a:endParaRPr lang="sv-SE" sz="1200" dirty="0">
              <a:solidFill>
                <a:srgbClr val="000000"/>
              </a:solidFill>
              <a:latin typeface="Garamond" panose="02020404030301010803" pitchFamily="18" charset="0"/>
            </a:endParaRP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Använd internationellt samarbete som katalysator</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Ta vara på digitaliseringens möjligheter</a:t>
            </a:r>
            <a:endParaRPr lang="sv-SE" sz="1200" i="1" dirty="0">
              <a:latin typeface="Garamond" panose="02020404030301010803" pitchFamily="18" charset="0"/>
            </a:endParaRPr>
          </a:p>
        </p:txBody>
      </p:sp>
      <p:sp>
        <p:nvSpPr>
          <p:cNvPr id="4" name="Platshållare för innehåll 3"/>
          <p:cNvSpPr>
            <a:spLocks noGrp="1"/>
          </p:cNvSpPr>
          <p:nvPr>
            <p:ph sz="half" idx="10"/>
          </p:nvPr>
        </p:nvSpPr>
        <p:spPr/>
        <p:txBody>
          <a:bodyPr/>
          <a:lstStyle/>
          <a:p>
            <a:r>
              <a:rPr lang="sv-SE" sz="1100" b="1" dirty="0">
                <a:latin typeface="Garamond" panose="02020404030301010803" pitchFamily="18" charset="0"/>
              </a:rPr>
              <a:t>Prioriteringen bidrar till att nå dessa effektmål:</a:t>
            </a:r>
          </a:p>
          <a:p>
            <a:r>
              <a:rPr lang="sv-SE" sz="1100" dirty="0">
                <a:latin typeface="Garamond" panose="02020404030301010803" pitchFamily="18" charset="0"/>
              </a:rPr>
              <a:t>• God konkurrenskraft och tillväxt i näringslivet</a:t>
            </a:r>
          </a:p>
          <a:p>
            <a:r>
              <a:rPr lang="sv-SE" sz="1100" dirty="0">
                <a:latin typeface="Garamond" panose="02020404030301010803" pitchFamily="18" charset="0"/>
              </a:rPr>
              <a:t>• Ett klimatneutralt Gotland</a:t>
            </a:r>
          </a:p>
          <a:p>
            <a:r>
              <a:rPr lang="sv-SE" sz="1100" dirty="0">
                <a:latin typeface="Garamond" panose="02020404030301010803" pitchFamily="18" charset="0"/>
              </a:rPr>
              <a:t>• God utbildningsnivå och goda förutsättningar för livslångt lärande</a:t>
            </a:r>
          </a:p>
          <a:p>
            <a:r>
              <a:rPr lang="sv-SE" sz="1100" dirty="0">
                <a:latin typeface="Garamond" panose="02020404030301010803" pitchFamily="18" charset="0"/>
              </a:rPr>
              <a:t>• Ett energisystem baserat på förnybar energi</a:t>
            </a:r>
          </a:p>
          <a:p>
            <a:r>
              <a:rPr lang="sv-SE" sz="1100" dirty="0">
                <a:latin typeface="Garamond" panose="02020404030301010803" pitchFamily="18" charset="0"/>
              </a:rPr>
              <a:t>• Hållbara kretslopp</a:t>
            </a:r>
          </a:p>
          <a:p>
            <a:r>
              <a:rPr lang="sv-SE" sz="1100" dirty="0">
                <a:latin typeface="Garamond" panose="02020404030301010803" pitchFamily="18" charset="0"/>
              </a:rPr>
              <a:t>• En </a:t>
            </a:r>
            <a:r>
              <a:rPr lang="sv-SE" sz="1100" dirty="0" smtClean="0">
                <a:latin typeface="Garamond" panose="02020404030301010803" pitchFamily="18" charset="0"/>
              </a:rPr>
              <a:t>inkluderande </a:t>
            </a:r>
            <a:r>
              <a:rPr lang="sv-SE" sz="1100" dirty="0">
                <a:latin typeface="Garamond" panose="02020404030301010803" pitchFamily="18" charset="0"/>
              </a:rPr>
              <a:t>arbetsmarknad där kompetensen möter </a:t>
            </a:r>
            <a:r>
              <a:rPr lang="sv-SE" sz="1100" dirty="0" smtClean="0">
                <a:latin typeface="Garamond" panose="02020404030301010803" pitchFamily="18" charset="0"/>
              </a:rPr>
              <a:t>behoven</a:t>
            </a:r>
          </a:p>
          <a:p>
            <a:endParaRPr lang="sv-SE" sz="1100" dirty="0">
              <a:latin typeface="Garamond" panose="02020404030301010803" pitchFamily="18" charset="0"/>
            </a:endParaRPr>
          </a:p>
          <a:p>
            <a:pPr lvl="0"/>
            <a:r>
              <a:rPr lang="sv-SE" sz="1100" b="1" dirty="0">
                <a:solidFill>
                  <a:srgbClr val="7F7F7F">
                    <a:lumMod val="75000"/>
                  </a:srgbClr>
                </a:solidFill>
                <a:latin typeface="Garamond" panose="02020404030301010803" pitchFamily="18" charset="0"/>
              </a:rPr>
              <a:t>Prioriteringen bidrar till följande globala hållbarhetsmål:</a:t>
            </a:r>
          </a:p>
          <a:p>
            <a:endParaRPr lang="sv-SE" sz="1100" dirty="0" smtClean="0">
              <a:latin typeface="Garamond" panose="02020404030301010803" pitchFamily="18" charset="0"/>
            </a:endParaRPr>
          </a:p>
          <a:p>
            <a:endParaRPr lang="sv-SE" sz="1100" dirty="0">
              <a:latin typeface="Garamond" panose="02020404030301010803" pitchFamily="18" charset="0"/>
            </a:endParaRPr>
          </a:p>
          <a:p>
            <a:endParaRPr lang="sv-SE" sz="1100" dirty="0">
              <a:latin typeface="Garamond" panose="02020404030301010803" pitchFamily="18" charset="0"/>
            </a:endParaRPr>
          </a:p>
        </p:txBody>
      </p:sp>
      <p:sp>
        <p:nvSpPr>
          <p:cNvPr id="5" name="Platshållare för text 4"/>
          <p:cNvSpPr>
            <a:spLocks noGrp="1"/>
          </p:cNvSpPr>
          <p:nvPr>
            <p:ph type="body" sz="quarter" idx="11"/>
          </p:nvPr>
        </p:nvSpPr>
        <p:spPr/>
        <p:txBody>
          <a:bodyPr/>
          <a:lstStyle/>
          <a:p>
            <a:endParaRPr lang="sv-SE"/>
          </a:p>
        </p:txBody>
      </p:sp>
      <p:pic>
        <p:nvPicPr>
          <p:cNvPr id="6" name="Bildobjekt 5"/>
          <p:cNvPicPr>
            <a:picLocks noChangeAspect="1"/>
          </p:cNvPicPr>
          <p:nvPr/>
        </p:nvPicPr>
        <p:blipFill>
          <a:blip r:embed="rId3"/>
          <a:stretch>
            <a:fillRect/>
          </a:stretch>
        </p:blipFill>
        <p:spPr>
          <a:xfrm>
            <a:off x="4851694" y="3003798"/>
            <a:ext cx="4125696" cy="792088"/>
          </a:xfrm>
          <a:prstGeom prst="rect">
            <a:avLst/>
          </a:prstGeom>
        </p:spPr>
      </p:pic>
    </p:spTree>
    <p:extLst>
      <p:ext uri="{BB962C8B-B14F-4D97-AF65-F5344CB8AC3E}">
        <p14:creationId xmlns:p14="http://schemas.microsoft.com/office/powerpoint/2010/main" val="1595110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smtClean="0">
                <a:solidFill>
                  <a:srgbClr val="C00000"/>
                </a:solidFill>
              </a:rPr>
              <a:t>Prioritering:</a:t>
            </a:r>
            <a:r>
              <a:rPr lang="sv-SE" sz="3200" dirty="0" smtClean="0">
                <a:solidFill>
                  <a:srgbClr val="C00000"/>
                </a:solidFill>
              </a:rPr>
              <a:t/>
            </a:r>
            <a:br>
              <a:rPr lang="sv-SE" sz="3200" dirty="0" smtClean="0">
                <a:solidFill>
                  <a:srgbClr val="C00000"/>
                </a:solidFill>
              </a:rPr>
            </a:br>
            <a:r>
              <a:rPr lang="sv-SE" sz="3200" dirty="0" smtClean="0">
                <a:solidFill>
                  <a:srgbClr val="C00000"/>
                </a:solidFill>
              </a:rPr>
              <a:t>Utveckla attraktionskraften</a:t>
            </a:r>
            <a:endParaRPr lang="sv-SE" sz="3200" dirty="0">
              <a:solidFill>
                <a:srgbClr val="C00000"/>
              </a:solidFill>
            </a:endParaRPr>
          </a:p>
        </p:txBody>
      </p:sp>
      <p:sp>
        <p:nvSpPr>
          <p:cNvPr id="3" name="Platshållare för innehåll 2"/>
          <p:cNvSpPr>
            <a:spLocks noGrp="1"/>
          </p:cNvSpPr>
          <p:nvPr>
            <p:ph sz="half" idx="1"/>
          </p:nvPr>
        </p:nvSpPr>
        <p:spPr/>
        <p:txBody>
          <a:bodyPr/>
          <a:lstStyle/>
          <a:p>
            <a:r>
              <a:rPr lang="sv-SE" sz="1200" i="1" dirty="0">
                <a:latin typeface="Garamond" panose="02020404030301010803" pitchFamily="18" charset="0"/>
              </a:rPr>
              <a:t>Attraktionskraft handlar både om att locka nya inflyttare och att behålla </a:t>
            </a:r>
            <a:r>
              <a:rPr lang="sv-SE" sz="1200" i="1" dirty="0" smtClean="0">
                <a:latin typeface="Garamond" panose="02020404030301010803" pitchFamily="18" charset="0"/>
              </a:rPr>
              <a:t>den</a:t>
            </a:r>
            <a:br>
              <a:rPr lang="sv-SE" sz="1200" i="1" dirty="0" smtClean="0">
                <a:latin typeface="Garamond" panose="02020404030301010803" pitchFamily="18" charset="0"/>
              </a:rPr>
            </a:br>
            <a:r>
              <a:rPr lang="sv-SE" sz="1200" i="1" dirty="0" smtClean="0">
                <a:latin typeface="Garamond" panose="02020404030301010803" pitchFamily="18" charset="0"/>
              </a:rPr>
              <a:t>befolkning </a:t>
            </a:r>
            <a:r>
              <a:rPr lang="sv-SE" sz="1200" i="1" dirty="0">
                <a:latin typeface="Garamond" panose="02020404030301010803" pitchFamily="18" charset="0"/>
              </a:rPr>
              <a:t>som redan bor på ön. Det är en förutsättning för att </a:t>
            </a:r>
            <a:r>
              <a:rPr lang="sv-SE" sz="1200" i="1" dirty="0" smtClean="0">
                <a:latin typeface="Garamond" panose="02020404030301010803" pitchFamily="18" charset="0"/>
              </a:rPr>
              <a:t>klara</a:t>
            </a:r>
            <a:br>
              <a:rPr lang="sv-SE" sz="1200" i="1" dirty="0" smtClean="0">
                <a:latin typeface="Garamond" panose="02020404030301010803" pitchFamily="18" charset="0"/>
              </a:rPr>
            </a:br>
            <a:r>
              <a:rPr lang="sv-SE" sz="1200" i="1" dirty="0" smtClean="0">
                <a:latin typeface="Garamond" panose="02020404030301010803" pitchFamily="18" charset="0"/>
              </a:rPr>
              <a:t>kompetensförsörjningen. Att </a:t>
            </a:r>
            <a:r>
              <a:rPr lang="sv-SE" sz="1200" i="1" dirty="0">
                <a:latin typeface="Garamond" panose="02020404030301010803" pitchFamily="18" charset="0"/>
              </a:rPr>
              <a:t>Gotland ska vara en attraktiv plats att bo, leva och verka på </a:t>
            </a:r>
            <a:r>
              <a:rPr lang="sv-SE" sz="1200" i="1" dirty="0" smtClean="0">
                <a:latin typeface="Garamond" panose="02020404030301010803" pitchFamily="18" charset="0"/>
              </a:rPr>
              <a:t>knyter an </a:t>
            </a:r>
            <a:r>
              <a:rPr lang="sv-SE" sz="1200" i="1" dirty="0">
                <a:latin typeface="Garamond" panose="02020404030301010803" pitchFamily="18" charset="0"/>
              </a:rPr>
              <a:t>både till den faktiska attraktiviteten och hur den kommuniceras. Det </a:t>
            </a:r>
            <a:r>
              <a:rPr lang="sv-SE" sz="1200" i="1" dirty="0" smtClean="0">
                <a:latin typeface="Garamond" panose="02020404030301010803" pitchFamily="18" charset="0"/>
              </a:rPr>
              <a:t>handlar om </a:t>
            </a:r>
            <a:r>
              <a:rPr lang="sv-SE" sz="1200" i="1" dirty="0">
                <a:latin typeface="Garamond" panose="02020404030301010803" pitchFamily="18" charset="0"/>
              </a:rPr>
              <a:t>arbete och karriärmöjligheter, </a:t>
            </a:r>
            <a:r>
              <a:rPr lang="sv-SE" sz="1200" i="1" dirty="0" smtClean="0">
                <a:latin typeface="Garamond" panose="02020404030301010803" pitchFamily="18" charset="0"/>
              </a:rPr>
              <a:t/>
            </a:r>
            <a:br>
              <a:rPr lang="sv-SE" sz="1200" i="1" dirty="0" smtClean="0">
                <a:latin typeface="Garamond" panose="02020404030301010803" pitchFamily="18" charset="0"/>
              </a:rPr>
            </a:br>
            <a:r>
              <a:rPr lang="sv-SE" sz="1200" i="1" dirty="0" smtClean="0">
                <a:latin typeface="Garamond" panose="02020404030301010803" pitchFamily="18" charset="0"/>
              </a:rPr>
              <a:t>kommunikationer</a:t>
            </a:r>
            <a:r>
              <a:rPr lang="sv-SE" sz="1200" i="1" dirty="0">
                <a:latin typeface="Garamond" panose="02020404030301010803" pitchFamily="18" charset="0"/>
              </a:rPr>
              <a:t>, bostäder och boendemiljöer</a:t>
            </a:r>
            <a:r>
              <a:rPr lang="sv-SE" sz="1200" i="1" dirty="0" smtClean="0">
                <a:latin typeface="Garamond" panose="02020404030301010803" pitchFamily="18" charset="0"/>
              </a:rPr>
              <a:t>, välfärd</a:t>
            </a:r>
            <a:r>
              <a:rPr lang="sv-SE" sz="1200" i="1" dirty="0">
                <a:latin typeface="Garamond" panose="02020404030301010803" pitchFamily="18" charset="0"/>
              </a:rPr>
              <a:t>, fritids- och kulturliv, service, natur med mera</a:t>
            </a:r>
            <a:r>
              <a:rPr lang="sv-SE" sz="1200" i="1" dirty="0" smtClean="0">
                <a:latin typeface="Garamond" panose="02020404030301010803" pitchFamily="18" charset="0"/>
              </a:rPr>
              <a:t>.</a:t>
            </a:r>
          </a:p>
          <a:p>
            <a:endParaRPr lang="sv-SE" sz="1200" i="1" dirty="0">
              <a:latin typeface="Garamond" panose="02020404030301010803" pitchFamily="18" charset="0"/>
            </a:endParaRPr>
          </a:p>
          <a:p>
            <a:r>
              <a:rPr lang="sv-SE" sz="1200" b="1" dirty="0">
                <a:solidFill>
                  <a:srgbClr val="000000"/>
                </a:solidFill>
                <a:latin typeface="Tahoma" panose="020B0604030504040204" pitchFamily="34" charset="0"/>
                <a:ea typeface="Tahoma" panose="020B0604030504040204" pitchFamily="34" charset="0"/>
                <a:cs typeface="Tahoma" panose="020B0604030504040204" pitchFamily="34" charset="0"/>
              </a:rPr>
              <a:t>Inriktning</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Stärk Gotlands attraktivitetsskapande faktorer</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Stärk kunskap och kommunikation om Gotlands attraktivitet</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Få fler studenter till Gotland och att flera stannar kvar på </a:t>
            </a:r>
            <a:r>
              <a:rPr lang="sv-SE" sz="1200" dirty="0" smtClean="0">
                <a:solidFill>
                  <a:srgbClr val="000000"/>
                </a:solidFill>
                <a:latin typeface="Garamond" panose="02020404030301010803" pitchFamily="18" charset="0"/>
              </a:rPr>
              <a:t>Gotland</a:t>
            </a:r>
            <a:br>
              <a:rPr lang="sv-SE" sz="1200" dirty="0" smtClean="0">
                <a:solidFill>
                  <a:srgbClr val="000000"/>
                </a:solidFill>
                <a:latin typeface="Garamond" panose="02020404030301010803" pitchFamily="18" charset="0"/>
              </a:rPr>
            </a:br>
            <a:r>
              <a:rPr lang="sv-SE" sz="1200" dirty="0" smtClean="0">
                <a:solidFill>
                  <a:srgbClr val="000000"/>
                </a:solidFill>
                <a:latin typeface="Garamond" panose="02020404030301010803" pitchFamily="18" charset="0"/>
              </a:rPr>
              <a:t>  efter avslutad </a:t>
            </a:r>
            <a:r>
              <a:rPr lang="sv-SE" sz="1200" dirty="0">
                <a:solidFill>
                  <a:srgbClr val="000000"/>
                </a:solidFill>
                <a:latin typeface="Garamond" panose="02020404030301010803" pitchFamily="18" charset="0"/>
              </a:rPr>
              <a:t>utbildning</a:t>
            </a:r>
            <a:endParaRPr lang="sv-SE" sz="1200" i="1" dirty="0">
              <a:latin typeface="Garamond" panose="02020404030301010803" pitchFamily="18" charset="0"/>
            </a:endParaRPr>
          </a:p>
        </p:txBody>
      </p:sp>
      <p:sp>
        <p:nvSpPr>
          <p:cNvPr id="4" name="Platshållare för innehåll 3"/>
          <p:cNvSpPr>
            <a:spLocks noGrp="1"/>
          </p:cNvSpPr>
          <p:nvPr>
            <p:ph sz="half" idx="10"/>
          </p:nvPr>
        </p:nvSpPr>
        <p:spPr>
          <a:xfrm>
            <a:off x="4776781" y="1214111"/>
            <a:ext cx="4038600" cy="3126795"/>
          </a:xfrm>
        </p:spPr>
        <p:txBody>
          <a:bodyPr/>
          <a:lstStyle/>
          <a:p>
            <a:r>
              <a:rPr lang="sv-SE" sz="1100" b="1" dirty="0">
                <a:latin typeface="Garamond" panose="02020404030301010803" pitchFamily="18" charset="0"/>
              </a:rPr>
              <a:t>Prioriteringen bidrar till att nå dessa effektmål:</a:t>
            </a:r>
          </a:p>
          <a:p>
            <a:r>
              <a:rPr lang="sv-SE" sz="1100" dirty="0">
                <a:latin typeface="Garamond" panose="02020404030301010803" pitchFamily="18" charset="0"/>
              </a:rPr>
              <a:t>• En trygg och attraktiv livsmiljö med goda uppväxtvillkor</a:t>
            </a:r>
          </a:p>
          <a:p>
            <a:r>
              <a:rPr lang="sv-SE" sz="1100" dirty="0">
                <a:latin typeface="Garamond" panose="02020404030301010803" pitchFamily="18" charset="0"/>
              </a:rPr>
              <a:t>• En inkluderande arbetsmarknad där kompetensen möter behoven</a:t>
            </a:r>
          </a:p>
          <a:p>
            <a:r>
              <a:rPr lang="sv-SE" sz="1100" dirty="0">
                <a:latin typeface="Garamond" panose="02020404030301010803" pitchFamily="18" charset="0"/>
              </a:rPr>
              <a:t>• God konkurrenskraft och tillväxt i näringslivet</a:t>
            </a:r>
          </a:p>
          <a:p>
            <a:r>
              <a:rPr lang="sv-SE" sz="1100" dirty="0">
                <a:latin typeface="Garamond" panose="02020404030301010803" pitchFamily="18" charset="0"/>
              </a:rPr>
              <a:t>• Ett energisystem baserat på förnybar energi</a:t>
            </a:r>
          </a:p>
          <a:p>
            <a:r>
              <a:rPr lang="sv-SE" sz="1100" dirty="0">
                <a:latin typeface="Garamond" panose="02020404030301010803" pitchFamily="18" charset="0"/>
              </a:rPr>
              <a:t>• God utbildningsnivå och goda förutsättningar för livslångt lärande</a:t>
            </a:r>
          </a:p>
          <a:p>
            <a:r>
              <a:rPr lang="sv-SE" sz="1100" dirty="0">
                <a:latin typeface="Garamond" panose="02020404030301010803" pitchFamily="18" charset="0"/>
              </a:rPr>
              <a:t>• God </a:t>
            </a:r>
            <a:r>
              <a:rPr lang="sv-SE" sz="1100" dirty="0" smtClean="0">
                <a:latin typeface="Garamond" panose="02020404030301010803" pitchFamily="18" charset="0"/>
              </a:rPr>
              <a:t>tillgänglighet </a:t>
            </a:r>
            <a:r>
              <a:rPr lang="sv-SE" sz="1100" dirty="0">
                <a:latin typeface="Garamond" panose="02020404030301010803" pitchFamily="18" charset="0"/>
              </a:rPr>
              <a:t>och hållbara </a:t>
            </a:r>
            <a:r>
              <a:rPr lang="sv-SE" sz="1100" dirty="0" smtClean="0">
                <a:latin typeface="Garamond" panose="02020404030301010803" pitchFamily="18" charset="0"/>
              </a:rPr>
              <a:t>kommunikationer</a:t>
            </a:r>
          </a:p>
          <a:p>
            <a:endParaRPr lang="sv-SE" sz="1100" dirty="0">
              <a:latin typeface="Garamond" panose="02020404030301010803" pitchFamily="18" charset="0"/>
            </a:endParaRPr>
          </a:p>
          <a:p>
            <a:pPr lvl="0"/>
            <a:r>
              <a:rPr lang="sv-SE" sz="1100" b="1" dirty="0">
                <a:solidFill>
                  <a:srgbClr val="7F7F7F">
                    <a:lumMod val="75000"/>
                  </a:srgbClr>
                </a:solidFill>
                <a:latin typeface="Garamond" panose="02020404030301010803" pitchFamily="18" charset="0"/>
              </a:rPr>
              <a:t>Prioriteringen bidrar till följande globala hållbarhetsmål:</a:t>
            </a:r>
          </a:p>
          <a:p>
            <a:endParaRPr lang="sv-SE" sz="1100" dirty="0">
              <a:latin typeface="Garamond" panose="02020404030301010803" pitchFamily="18" charset="0"/>
            </a:endParaRPr>
          </a:p>
          <a:p>
            <a:endParaRPr lang="sv-SE" sz="1100" dirty="0">
              <a:latin typeface="Garamond" panose="02020404030301010803" pitchFamily="18" charset="0"/>
            </a:endParaRPr>
          </a:p>
        </p:txBody>
      </p:sp>
      <p:sp>
        <p:nvSpPr>
          <p:cNvPr id="5" name="Platshållare för text 4"/>
          <p:cNvSpPr>
            <a:spLocks noGrp="1"/>
          </p:cNvSpPr>
          <p:nvPr>
            <p:ph type="body" sz="quarter" idx="11"/>
          </p:nvPr>
        </p:nvSpPr>
        <p:spPr/>
        <p:txBody>
          <a:bodyPr/>
          <a:lstStyle/>
          <a:p>
            <a:endParaRPr lang="sv-SE"/>
          </a:p>
        </p:txBody>
      </p:sp>
      <p:pic>
        <p:nvPicPr>
          <p:cNvPr id="6" name="Bildobjekt 5"/>
          <p:cNvPicPr>
            <a:picLocks noChangeAspect="1"/>
          </p:cNvPicPr>
          <p:nvPr/>
        </p:nvPicPr>
        <p:blipFill>
          <a:blip r:embed="rId3"/>
          <a:stretch>
            <a:fillRect/>
          </a:stretch>
        </p:blipFill>
        <p:spPr>
          <a:xfrm>
            <a:off x="4701480" y="3003798"/>
            <a:ext cx="3769373" cy="808591"/>
          </a:xfrm>
          <a:prstGeom prst="rect">
            <a:avLst/>
          </a:prstGeom>
        </p:spPr>
      </p:pic>
    </p:spTree>
    <p:extLst>
      <p:ext uri="{BB962C8B-B14F-4D97-AF65-F5344CB8AC3E}">
        <p14:creationId xmlns:p14="http://schemas.microsoft.com/office/powerpoint/2010/main" val="1764147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2880" y="345522"/>
            <a:ext cx="8229600" cy="857250"/>
          </a:xfrm>
        </p:spPr>
        <p:txBody>
          <a:bodyPr/>
          <a:lstStyle/>
          <a:p>
            <a:r>
              <a:rPr lang="sv-SE" sz="1800" dirty="0">
                <a:solidFill>
                  <a:srgbClr val="C00000"/>
                </a:solidFill>
              </a:rPr>
              <a:t>Prioritering:</a:t>
            </a:r>
            <a:r>
              <a:rPr lang="sv-SE" sz="3200" dirty="0">
                <a:solidFill>
                  <a:srgbClr val="C00000"/>
                </a:solidFill>
              </a:rPr>
              <a:t/>
            </a:r>
            <a:br>
              <a:rPr lang="sv-SE" sz="3200" dirty="0">
                <a:solidFill>
                  <a:srgbClr val="C00000"/>
                </a:solidFill>
              </a:rPr>
            </a:br>
            <a:r>
              <a:rPr lang="sv-SE" sz="3200" dirty="0">
                <a:solidFill>
                  <a:srgbClr val="C00000"/>
                </a:solidFill>
              </a:rPr>
              <a:t>Skapa förutsättningar för byggande och</a:t>
            </a:r>
            <a:br>
              <a:rPr lang="sv-SE" sz="3200" dirty="0">
                <a:solidFill>
                  <a:srgbClr val="C00000"/>
                </a:solidFill>
              </a:rPr>
            </a:br>
            <a:r>
              <a:rPr lang="sv-SE" sz="3200" dirty="0" smtClean="0">
                <a:solidFill>
                  <a:srgbClr val="C00000"/>
                </a:solidFill>
              </a:rPr>
              <a:t>bostadsförsörjning</a:t>
            </a:r>
            <a:endParaRPr lang="sv-SE" sz="3200" dirty="0">
              <a:solidFill>
                <a:srgbClr val="C00000"/>
              </a:solidFill>
            </a:endParaRPr>
          </a:p>
        </p:txBody>
      </p:sp>
      <p:sp>
        <p:nvSpPr>
          <p:cNvPr id="3" name="Platshållare för innehåll 2"/>
          <p:cNvSpPr>
            <a:spLocks noGrp="1"/>
          </p:cNvSpPr>
          <p:nvPr>
            <p:ph sz="half" idx="1"/>
          </p:nvPr>
        </p:nvSpPr>
        <p:spPr>
          <a:xfrm>
            <a:off x="660361" y="1491630"/>
            <a:ext cx="4038600" cy="3126795"/>
          </a:xfrm>
        </p:spPr>
        <p:txBody>
          <a:bodyPr/>
          <a:lstStyle/>
          <a:p>
            <a:r>
              <a:rPr lang="sv-SE" sz="1200" i="1" dirty="0">
                <a:latin typeface="Garamond" panose="02020404030301010803" pitchFamily="18" charset="0"/>
              </a:rPr>
              <a:t>En väl fungerande bostadsmarknad är en förutsättning för att skapa ett </a:t>
            </a:r>
            <a:r>
              <a:rPr lang="sv-SE" sz="1200" i="1" dirty="0" smtClean="0">
                <a:latin typeface="Garamond" panose="02020404030301010803" pitchFamily="18" charset="0"/>
              </a:rPr>
              <a:t>attraktivt och </a:t>
            </a:r>
            <a:r>
              <a:rPr lang="sv-SE" sz="1200" i="1" dirty="0">
                <a:latin typeface="Garamond" panose="02020404030301010803" pitchFamily="18" charset="0"/>
              </a:rPr>
              <a:t>långsiktigt hållbart Gotland. Det gäller inte enbart att bygga bostäder, </a:t>
            </a:r>
            <a:r>
              <a:rPr lang="sv-SE" sz="1200" i="1" dirty="0" smtClean="0">
                <a:latin typeface="Garamond" panose="02020404030301010803" pitchFamily="18" charset="0"/>
              </a:rPr>
              <a:t>utan om </a:t>
            </a:r>
            <a:r>
              <a:rPr lang="sv-SE" sz="1200" i="1" dirty="0">
                <a:latin typeface="Garamond" panose="02020404030301010803" pitchFamily="18" charset="0"/>
              </a:rPr>
              <a:t>att bygga samhällen. En hållbar samhällsplanering handlar förutom om </a:t>
            </a:r>
            <a:r>
              <a:rPr lang="sv-SE" sz="1200" i="1" dirty="0" smtClean="0">
                <a:latin typeface="Garamond" panose="02020404030301010803" pitchFamily="18" charset="0"/>
              </a:rPr>
              <a:t>fysiska strukturer</a:t>
            </a:r>
            <a:r>
              <a:rPr lang="sv-SE" sz="1200" i="1" dirty="0">
                <a:latin typeface="Garamond" panose="02020404030301010803" pitchFamily="18" charset="0"/>
              </a:rPr>
              <a:t>, även om sociala aspekter som livsstil, hälsa, rörelsemönster, </a:t>
            </a:r>
            <a:r>
              <a:rPr lang="sv-SE" sz="1200" i="1" dirty="0" smtClean="0">
                <a:latin typeface="Garamond" panose="02020404030301010803" pitchFamily="18" charset="0"/>
              </a:rPr>
              <a:t>ekonomiska förutsättningar </a:t>
            </a:r>
            <a:r>
              <a:rPr lang="sv-SE" sz="1200" i="1" dirty="0">
                <a:latin typeface="Garamond" panose="02020404030301010803" pitchFamily="18" charset="0"/>
              </a:rPr>
              <a:t>samt möjligheter att vara delaktig i att påverka sin </a:t>
            </a:r>
            <a:r>
              <a:rPr lang="sv-SE" sz="1200" i="1" dirty="0" smtClean="0">
                <a:latin typeface="Garamond" panose="02020404030301010803" pitchFamily="18" charset="0"/>
              </a:rPr>
              <a:t>livsmiljö.</a:t>
            </a:r>
          </a:p>
          <a:p>
            <a:endParaRPr lang="sv-SE" sz="1200" i="1" dirty="0">
              <a:latin typeface="Garamond" panose="02020404030301010803" pitchFamily="18" charset="0"/>
            </a:endParaRPr>
          </a:p>
          <a:p>
            <a:r>
              <a:rPr lang="sv-SE" sz="1200" b="1" dirty="0">
                <a:solidFill>
                  <a:srgbClr val="000000"/>
                </a:solidFill>
                <a:latin typeface="+mj-lt"/>
              </a:rPr>
              <a:t>Inriktning</a:t>
            </a:r>
          </a:p>
          <a:p>
            <a:r>
              <a:rPr lang="sv-SE" sz="1200" dirty="0">
                <a:solidFill>
                  <a:srgbClr val="40C9FF"/>
                </a:solidFill>
                <a:latin typeface="GaramondPremrPro"/>
              </a:rPr>
              <a:t>• </a:t>
            </a:r>
            <a:r>
              <a:rPr lang="sv-SE" sz="1200" dirty="0">
                <a:solidFill>
                  <a:srgbClr val="000000"/>
                </a:solidFill>
                <a:latin typeface="Garamond" panose="02020404030301010803" pitchFamily="18" charset="0"/>
              </a:rPr>
              <a:t>Skapa förutsättningar för ett varierat utbud av bostäder för alla</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Utveckla attraktiva och väl gestaltade bostäder och boendemiljöer</a:t>
            </a:r>
          </a:p>
          <a:p>
            <a:r>
              <a:rPr lang="sv-SE" sz="1200" dirty="0">
                <a:solidFill>
                  <a:srgbClr val="40C9FF"/>
                </a:solidFill>
                <a:latin typeface="Garamond" panose="02020404030301010803" pitchFamily="18" charset="0"/>
              </a:rPr>
              <a:t>• </a:t>
            </a:r>
            <a:r>
              <a:rPr lang="sv-SE" sz="1200" dirty="0">
                <a:solidFill>
                  <a:srgbClr val="000000"/>
                </a:solidFill>
                <a:latin typeface="Garamond" panose="02020404030301010803" pitchFamily="18" charset="0"/>
              </a:rPr>
              <a:t>Verka för en resurseffektiv bebyggelse</a:t>
            </a:r>
            <a:endParaRPr lang="sv-SE" sz="1200" i="1" dirty="0">
              <a:latin typeface="Garamond" panose="02020404030301010803" pitchFamily="18" charset="0"/>
            </a:endParaRPr>
          </a:p>
        </p:txBody>
      </p:sp>
      <p:sp>
        <p:nvSpPr>
          <p:cNvPr id="4" name="Platshållare för innehåll 3"/>
          <p:cNvSpPr>
            <a:spLocks noGrp="1"/>
          </p:cNvSpPr>
          <p:nvPr>
            <p:ph sz="half" idx="10"/>
          </p:nvPr>
        </p:nvSpPr>
        <p:spPr>
          <a:xfrm>
            <a:off x="4853880" y="1491630"/>
            <a:ext cx="4038600" cy="3126795"/>
          </a:xfrm>
        </p:spPr>
        <p:txBody>
          <a:bodyPr/>
          <a:lstStyle/>
          <a:p>
            <a:r>
              <a:rPr lang="sv-SE" sz="1100" b="1" dirty="0">
                <a:latin typeface="Garamond" panose="02020404030301010803" pitchFamily="18" charset="0"/>
              </a:rPr>
              <a:t>Prioriteringen bidrar till att nå dessa effektmål:</a:t>
            </a:r>
          </a:p>
          <a:p>
            <a:r>
              <a:rPr lang="sv-SE" sz="1100" dirty="0">
                <a:latin typeface="Garamond" panose="02020404030301010803" pitchFamily="18" charset="0"/>
              </a:rPr>
              <a:t>• En trygg och attraktiv livsmiljö med goda uppväxtvillkor</a:t>
            </a:r>
          </a:p>
          <a:p>
            <a:r>
              <a:rPr lang="sv-SE" sz="1100" dirty="0">
                <a:latin typeface="Garamond" panose="02020404030301010803" pitchFamily="18" charset="0"/>
              </a:rPr>
              <a:t>• En god, jämlik och jämställd hälsa</a:t>
            </a:r>
          </a:p>
          <a:p>
            <a:r>
              <a:rPr lang="sv-SE" sz="1100" dirty="0">
                <a:latin typeface="Garamond" panose="02020404030301010803" pitchFamily="18" charset="0"/>
              </a:rPr>
              <a:t>• Ett klimatneutralt Gotland</a:t>
            </a:r>
          </a:p>
          <a:p>
            <a:r>
              <a:rPr lang="sv-SE" sz="1100" dirty="0">
                <a:latin typeface="Garamond" panose="02020404030301010803" pitchFamily="18" charset="0"/>
              </a:rPr>
              <a:t>• Ett energisystem baserat på förnybar energi</a:t>
            </a:r>
          </a:p>
          <a:p>
            <a:r>
              <a:rPr lang="sv-SE" sz="1100" dirty="0">
                <a:latin typeface="Garamond" panose="02020404030301010803" pitchFamily="18" charset="0"/>
              </a:rPr>
              <a:t>• God </a:t>
            </a:r>
            <a:r>
              <a:rPr lang="sv-SE" sz="1100" dirty="0" smtClean="0">
                <a:latin typeface="Garamond" panose="02020404030301010803" pitchFamily="18" charset="0"/>
              </a:rPr>
              <a:t>konkurrenskraft </a:t>
            </a:r>
            <a:r>
              <a:rPr lang="sv-SE" sz="1100" dirty="0">
                <a:latin typeface="Garamond" panose="02020404030301010803" pitchFamily="18" charset="0"/>
              </a:rPr>
              <a:t>och tillväxt i </a:t>
            </a:r>
            <a:r>
              <a:rPr lang="sv-SE" sz="1100" dirty="0" smtClean="0">
                <a:latin typeface="Garamond" panose="02020404030301010803" pitchFamily="18" charset="0"/>
              </a:rPr>
              <a:t>näringslivet</a:t>
            </a:r>
          </a:p>
          <a:p>
            <a:endParaRPr lang="sv-SE" sz="1100" dirty="0">
              <a:latin typeface="Garamond" panose="02020404030301010803" pitchFamily="18" charset="0"/>
            </a:endParaRPr>
          </a:p>
          <a:p>
            <a:pPr lvl="0"/>
            <a:r>
              <a:rPr lang="sv-SE" sz="1100" b="1" dirty="0">
                <a:solidFill>
                  <a:srgbClr val="7F7F7F">
                    <a:lumMod val="75000"/>
                  </a:srgbClr>
                </a:solidFill>
                <a:latin typeface="Garamond" panose="02020404030301010803" pitchFamily="18" charset="0"/>
              </a:rPr>
              <a:t>Prioriteringen bidrar till följande globala hållbarhetsmål:</a:t>
            </a:r>
          </a:p>
          <a:p>
            <a:endParaRPr lang="sv-SE" sz="1100" dirty="0" smtClean="0">
              <a:latin typeface="Garamond" panose="02020404030301010803" pitchFamily="18" charset="0"/>
            </a:endParaRPr>
          </a:p>
          <a:p>
            <a:endParaRPr lang="sv-SE" sz="1100" dirty="0">
              <a:latin typeface="Garamond" panose="02020404030301010803" pitchFamily="18" charset="0"/>
            </a:endParaRPr>
          </a:p>
          <a:p>
            <a:endParaRPr lang="sv-SE" sz="1100" dirty="0" smtClean="0">
              <a:latin typeface="Garamond" panose="02020404030301010803" pitchFamily="18" charset="0"/>
            </a:endParaRPr>
          </a:p>
          <a:p>
            <a:endParaRPr lang="sv-SE" sz="1100" dirty="0">
              <a:latin typeface="Garamond" panose="02020404030301010803" pitchFamily="18" charset="0"/>
            </a:endParaRPr>
          </a:p>
          <a:p>
            <a:endParaRPr lang="sv-SE" sz="1100" dirty="0">
              <a:latin typeface="Garamond" panose="02020404030301010803" pitchFamily="18" charset="0"/>
            </a:endParaRPr>
          </a:p>
        </p:txBody>
      </p:sp>
      <p:sp>
        <p:nvSpPr>
          <p:cNvPr id="5" name="Platshållare för text 4"/>
          <p:cNvSpPr>
            <a:spLocks noGrp="1"/>
          </p:cNvSpPr>
          <p:nvPr>
            <p:ph type="body" sz="quarter" idx="11"/>
          </p:nvPr>
        </p:nvSpPr>
        <p:spPr/>
        <p:txBody>
          <a:bodyPr/>
          <a:lstStyle/>
          <a:p>
            <a:endParaRPr lang="sv-SE"/>
          </a:p>
        </p:txBody>
      </p:sp>
      <p:pic>
        <p:nvPicPr>
          <p:cNvPr id="6" name="Bildobjekt 5"/>
          <p:cNvPicPr>
            <a:picLocks noChangeAspect="1"/>
          </p:cNvPicPr>
          <p:nvPr/>
        </p:nvPicPr>
        <p:blipFill>
          <a:blip r:embed="rId3"/>
          <a:stretch>
            <a:fillRect/>
          </a:stretch>
        </p:blipFill>
        <p:spPr>
          <a:xfrm>
            <a:off x="4853880" y="3057365"/>
            <a:ext cx="3755405" cy="1322691"/>
          </a:xfrm>
          <a:prstGeom prst="rect">
            <a:avLst/>
          </a:prstGeom>
        </p:spPr>
      </p:pic>
    </p:spTree>
    <p:extLst>
      <p:ext uri="{BB962C8B-B14F-4D97-AF65-F5344CB8AC3E}">
        <p14:creationId xmlns:p14="http://schemas.microsoft.com/office/powerpoint/2010/main" val="1756897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rPr>
              <a:t>Vanliga frågor</a:t>
            </a:r>
          </a:p>
        </p:txBody>
      </p:sp>
      <p:sp>
        <p:nvSpPr>
          <p:cNvPr id="3" name="Platshållare för innehåll 2"/>
          <p:cNvSpPr>
            <a:spLocks noGrp="1"/>
          </p:cNvSpPr>
          <p:nvPr>
            <p:ph sz="half" idx="1"/>
          </p:nvPr>
        </p:nvSpPr>
        <p:spPr>
          <a:xfrm>
            <a:off x="539551" y="1160249"/>
            <a:ext cx="5688632" cy="2233400"/>
          </a:xfrm>
        </p:spPr>
        <p:txBody>
          <a:bodyPr>
            <a:normAutofit fontScale="92500" lnSpcReduction="10000"/>
          </a:bodyPr>
          <a:lstStyle/>
          <a:p>
            <a:pPr marL="342892" indent="-342892">
              <a:buFont typeface="Arial" panose="020B0604020202020204" pitchFamily="34" charset="0"/>
              <a:buChar char="•"/>
            </a:pPr>
            <a:r>
              <a:rPr lang="sv-SE" sz="2000" dirty="0"/>
              <a:t>Varför tar Region Gotland fram strategin?</a:t>
            </a:r>
            <a:br>
              <a:rPr lang="sv-SE" sz="2000" dirty="0"/>
            </a:br>
            <a:r>
              <a:rPr lang="sv-SE" sz="1125" dirty="0"/>
              <a:t>Det är ett lagstadgat uppdrag som Region Gotland har tillsammans med Sveriges övriga regioner. </a:t>
            </a:r>
            <a:r>
              <a:rPr lang="sv-SE" sz="1125" dirty="0" smtClean="0"/>
              <a:t>Processen </a:t>
            </a:r>
            <a:r>
              <a:rPr lang="sv-SE" sz="1125" dirty="0"/>
              <a:t>ger möjlighet för oss på Gotland att nå samsyn om våra utmaningar och den önskade framtiden. Att vi drar åt samma håll ger oss större utvecklingskraft.</a:t>
            </a:r>
            <a:r>
              <a:rPr lang="sv-SE" sz="1050" dirty="0"/>
              <a:t/>
            </a:r>
            <a:br>
              <a:rPr lang="sv-SE" sz="1050" dirty="0"/>
            </a:br>
            <a:endParaRPr lang="sv-SE" sz="1050" dirty="0"/>
          </a:p>
          <a:p>
            <a:pPr marL="342892" indent="-342892">
              <a:buFont typeface="Arial" panose="020B0604020202020204" pitchFamily="34" charset="0"/>
              <a:buChar char="•"/>
            </a:pPr>
            <a:r>
              <a:rPr lang="sv-SE" sz="2000" dirty="0"/>
              <a:t>Gäller strategin ända till 2040?</a:t>
            </a:r>
            <a:br>
              <a:rPr lang="sv-SE" sz="2000" dirty="0"/>
            </a:br>
            <a:r>
              <a:rPr lang="sv-SE" sz="1125" dirty="0"/>
              <a:t>2040 är ett </a:t>
            </a:r>
            <a:r>
              <a:rPr lang="sv-SE" sz="1125" dirty="0" err="1"/>
              <a:t>målår</a:t>
            </a:r>
            <a:r>
              <a:rPr lang="sv-SE" sz="1125" dirty="0"/>
              <a:t>, ett år att ta sikte på. Enligt förordningen som styr det regionala utvecklingsarbetet ska en regional utvecklingsstrategi ses över en gång mellan varje val.</a:t>
            </a:r>
          </a:p>
          <a:p>
            <a:pPr indent="0"/>
            <a:endParaRPr lang="sv-SE" sz="1050" dirty="0"/>
          </a:p>
          <a:p>
            <a:pPr marL="342892" indent="-342892">
              <a:buFont typeface="Arial" panose="020B0604020202020204" pitchFamily="34" charset="0"/>
              <a:buChar char="•"/>
            </a:pPr>
            <a:r>
              <a:rPr lang="sv-SE" sz="2000" dirty="0"/>
              <a:t>Vad händer med Vision Gotland 2025?</a:t>
            </a:r>
            <a:br>
              <a:rPr lang="sv-SE" sz="2000" dirty="0"/>
            </a:br>
            <a:r>
              <a:rPr lang="sv-SE" sz="1125" dirty="0"/>
              <a:t>Vårt Gotland 2040 ersätter Vision Gotland 2025. Under 2017-18 gjordes en utvärdering av Vision Gotland 2025 som varit ett underlag i arbetet med Vårt Gotland 2040.</a:t>
            </a:r>
          </a:p>
          <a:p>
            <a:pPr marL="342892" indent="-342892">
              <a:buFont typeface="Arial" panose="020B0604020202020204" pitchFamily="34" charset="0"/>
              <a:buChar char="•"/>
            </a:pPr>
            <a:endParaRPr lang="sv-SE" sz="2000" dirty="0"/>
          </a:p>
          <a:p>
            <a:pPr indent="0"/>
            <a:endParaRPr lang="sv-SE" sz="2000" dirty="0"/>
          </a:p>
        </p:txBody>
      </p:sp>
      <p:pic>
        <p:nvPicPr>
          <p:cNvPr id="6" name="Bildobjekt 5"/>
          <p:cNvPicPr>
            <a:picLocks noChangeAspect="1"/>
          </p:cNvPicPr>
          <p:nvPr/>
        </p:nvPicPr>
        <p:blipFill>
          <a:blip r:embed="rId3"/>
          <a:stretch>
            <a:fillRect/>
          </a:stretch>
        </p:blipFill>
        <p:spPr>
          <a:xfrm rot="20893039">
            <a:off x="6766426" y="1236876"/>
            <a:ext cx="1275597" cy="1707654"/>
          </a:xfrm>
          <a:prstGeom prst="rect">
            <a:avLst/>
          </a:prstGeom>
          <a:ln w="1270">
            <a:solidFill>
              <a:schemeClr val="tx2"/>
            </a:solidFill>
          </a:ln>
        </p:spPr>
      </p:pic>
      <p:sp>
        <p:nvSpPr>
          <p:cNvPr id="8" name="textruta 7"/>
          <p:cNvSpPr txBox="1"/>
          <p:nvPr/>
        </p:nvSpPr>
        <p:spPr>
          <a:xfrm>
            <a:off x="1043608" y="3147814"/>
            <a:ext cx="3528392" cy="1080120"/>
          </a:xfrm>
          <a:prstGeom prst="rect">
            <a:avLst/>
          </a:prstGeom>
        </p:spPr>
        <p:txBody>
          <a:bodyPr vert="horz" wrap="square" lIns="0" tIns="0" rIns="0" bIns="0" rtlCol="0" anchor="b" anchorCtr="0">
            <a:normAutofit/>
          </a:bodyPr>
          <a:lstStyle/>
          <a:p>
            <a:pPr defTabSz="914378">
              <a:spcBef>
                <a:spcPct val="0"/>
              </a:spcBef>
            </a:pPr>
            <a:endParaRPr lang="sv-SE" sz="1050" dirty="0">
              <a:latin typeface="+mj-lt"/>
              <a:ea typeface="+mj-ea"/>
              <a:cs typeface="+mj-cs"/>
            </a:endParaRPr>
          </a:p>
        </p:txBody>
      </p:sp>
      <p:sp>
        <p:nvSpPr>
          <p:cNvPr id="9" name="Rektangel 8"/>
          <p:cNvSpPr/>
          <p:nvPr/>
        </p:nvSpPr>
        <p:spPr>
          <a:xfrm>
            <a:off x="276650" y="3812703"/>
            <a:ext cx="6637912" cy="1277273"/>
          </a:xfrm>
          <a:prstGeom prst="rect">
            <a:avLst/>
          </a:prstGeom>
        </p:spPr>
        <p:txBody>
          <a:bodyPr wrap="square">
            <a:spAutoFit/>
          </a:bodyPr>
          <a:lstStyle/>
          <a:p>
            <a:r>
              <a:rPr lang="sv-SE" sz="1000" b="1" dirty="0"/>
              <a:t>En region ska</a:t>
            </a:r>
          </a:p>
          <a:p>
            <a:pPr marL="171446" indent="-171446">
              <a:buFont typeface="Arial" panose="020B0604020202020204" pitchFamily="34" charset="0"/>
              <a:buChar char="•"/>
            </a:pPr>
            <a:r>
              <a:rPr lang="sv-SE" sz="900" dirty="0"/>
              <a:t>utarbeta och fastställa en strategi för utvecklingen i länet </a:t>
            </a:r>
          </a:p>
          <a:p>
            <a:pPr marL="171446" indent="-171446">
              <a:buFont typeface="Arial" panose="020B0604020202020204" pitchFamily="34" charset="0"/>
              <a:buChar char="•"/>
            </a:pPr>
            <a:r>
              <a:rPr lang="sv-SE" sz="900" dirty="0"/>
              <a:t>leda och samordna insatser för genomförandet av den regionala utvecklingsstrategin</a:t>
            </a:r>
          </a:p>
          <a:p>
            <a:pPr marL="171446" indent="-171446">
              <a:buFont typeface="Arial" panose="020B0604020202020204" pitchFamily="34" charset="0"/>
              <a:buChar char="•"/>
            </a:pPr>
            <a:r>
              <a:rPr lang="sv-SE" sz="900" dirty="0"/>
              <a:t>besluta om hur medel för regionalt utvecklingsarbete ska användas, i relation till den regionala utvecklingsstrategin</a:t>
            </a:r>
          </a:p>
          <a:p>
            <a:pPr marL="171446" indent="-171446">
              <a:buFont typeface="Arial" panose="020B0604020202020204" pitchFamily="34" charset="0"/>
              <a:buChar char="•"/>
            </a:pPr>
            <a:r>
              <a:rPr lang="sv-SE" sz="900" dirty="0"/>
              <a:t>samlat följa upp, utvärdera och årligen redovisa resultaten av insatserna till regeringen </a:t>
            </a:r>
            <a:br>
              <a:rPr lang="sv-SE" sz="900" dirty="0"/>
            </a:br>
            <a:endParaRPr lang="sv-SE" sz="900" dirty="0"/>
          </a:p>
          <a:p>
            <a:r>
              <a:rPr lang="sv-SE" sz="600" b="1" dirty="0">
                <a:solidFill>
                  <a:srgbClr val="7F7F7F"/>
                </a:solidFill>
              </a:rPr>
              <a:t>Lag (2010:630) om regionalt utvecklingsansvar</a:t>
            </a:r>
          </a:p>
          <a:p>
            <a:r>
              <a:rPr lang="sv-SE" sz="600" b="1" dirty="0">
                <a:solidFill>
                  <a:srgbClr val="7F7F7F"/>
                </a:solidFill>
              </a:rPr>
              <a:t>Förordning (2017:583) om regionalt tillväxtarbete</a:t>
            </a:r>
          </a:p>
          <a:p>
            <a:endParaRPr lang="sv-SE" sz="1000" dirty="0"/>
          </a:p>
        </p:txBody>
      </p:sp>
    </p:spTree>
    <p:extLst>
      <p:ext uri="{BB962C8B-B14F-4D97-AF65-F5344CB8AC3E}">
        <p14:creationId xmlns:p14="http://schemas.microsoft.com/office/powerpoint/2010/main" val="2939351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788024" y="1506411"/>
            <a:ext cx="3048264" cy="2761727"/>
          </a:xfrm>
          <a:prstGeom prst="rect">
            <a:avLst/>
          </a:prstGeom>
        </p:spPr>
      </p:pic>
      <p:sp>
        <p:nvSpPr>
          <p:cNvPr id="2" name="Rubrik 1"/>
          <p:cNvSpPr>
            <a:spLocks noGrp="1"/>
          </p:cNvSpPr>
          <p:nvPr>
            <p:ph type="title"/>
          </p:nvPr>
        </p:nvSpPr>
        <p:spPr>
          <a:xfrm>
            <a:off x="497462" y="138428"/>
            <a:ext cx="7886700" cy="994172"/>
          </a:xfrm>
        </p:spPr>
        <p:txBody>
          <a:bodyPr>
            <a:normAutofit/>
          </a:bodyPr>
          <a:lstStyle/>
          <a:p>
            <a:r>
              <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rPr>
              <a:t>Nycklar på väg mot Gotland 2040</a:t>
            </a:r>
          </a:p>
        </p:txBody>
      </p:sp>
      <p:sp>
        <p:nvSpPr>
          <p:cNvPr id="3" name="Platshållare för text 2"/>
          <p:cNvSpPr>
            <a:spLocks noGrp="1"/>
          </p:cNvSpPr>
          <p:nvPr>
            <p:ph type="body" idx="1"/>
          </p:nvPr>
        </p:nvSpPr>
        <p:spPr>
          <a:xfrm>
            <a:off x="337639" y="888477"/>
            <a:ext cx="3868340" cy="617934"/>
          </a:xfrm>
        </p:spPr>
        <p:txBody>
          <a:bodyPr>
            <a:normAutofit/>
          </a:bodyPr>
          <a:lstStyle/>
          <a:p>
            <a:pPr algn="ctr"/>
            <a:r>
              <a:rPr lang="sv-SE" sz="1600" dirty="0"/>
              <a:t>Ett utvecklat hållbarhetsarbete</a:t>
            </a:r>
          </a:p>
        </p:txBody>
      </p:sp>
      <p:pic>
        <p:nvPicPr>
          <p:cNvPr id="9" name="Platshållare för innehåll 8"/>
          <p:cNvPicPr>
            <a:picLocks noGrp="1" noChangeAspect="1"/>
          </p:cNvPicPr>
          <p:nvPr>
            <p:ph sz="half" idx="2"/>
          </p:nvPr>
        </p:nvPicPr>
        <p:blipFill>
          <a:blip r:embed="rId4"/>
          <a:stretch>
            <a:fillRect/>
          </a:stretch>
        </p:blipFill>
        <p:spPr>
          <a:xfrm>
            <a:off x="899592" y="1563638"/>
            <a:ext cx="2578855" cy="2763837"/>
          </a:xfrm>
          <a:prstGeom prst="rect">
            <a:avLst/>
          </a:prstGeom>
        </p:spPr>
      </p:pic>
      <p:sp>
        <p:nvSpPr>
          <p:cNvPr id="7" name="Platshållare för text 6"/>
          <p:cNvSpPr>
            <a:spLocks noGrp="1"/>
          </p:cNvSpPr>
          <p:nvPr>
            <p:ph type="body" sz="quarter" idx="3"/>
          </p:nvPr>
        </p:nvSpPr>
        <p:spPr>
          <a:xfrm>
            <a:off x="4295072" y="888477"/>
            <a:ext cx="4178183" cy="617934"/>
          </a:xfrm>
        </p:spPr>
        <p:txBody>
          <a:bodyPr>
            <a:normAutofit/>
          </a:bodyPr>
          <a:lstStyle/>
          <a:p>
            <a:pPr algn="ctr"/>
            <a:r>
              <a:rPr lang="sv-SE" sz="1600" dirty="0"/>
              <a:t>Goda förutsättningar för samverkan</a:t>
            </a:r>
          </a:p>
        </p:txBody>
      </p:sp>
    </p:spTree>
    <p:extLst>
      <p:ext uri="{BB962C8B-B14F-4D97-AF65-F5344CB8AC3E}">
        <p14:creationId xmlns:p14="http://schemas.microsoft.com/office/powerpoint/2010/main" val="300553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tshållare för innehåll 14"/>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1115616" y="805518"/>
            <a:ext cx="4752528" cy="4308167"/>
          </a:xfrm>
        </p:spPr>
      </p:pic>
      <p:sp>
        <p:nvSpPr>
          <p:cNvPr id="10" name="Rubrik 9"/>
          <p:cNvSpPr>
            <a:spLocks noGrp="1"/>
          </p:cNvSpPr>
          <p:nvPr>
            <p:ph type="title"/>
          </p:nvPr>
        </p:nvSpPr>
        <p:spPr/>
        <p:txBody>
          <a:bodyPr>
            <a:normAutofit/>
          </a:bodyPr>
          <a:lstStyle/>
          <a:p>
            <a:r>
              <a:rPr lang="sv-SE" sz="27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Samverkan och samhandling </a:t>
            </a:r>
            <a:endPar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4065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rPr>
              <a:t>Hur ska Vårt Gotland 2040 användas?</a:t>
            </a:r>
          </a:p>
        </p:txBody>
      </p:sp>
      <p:pic>
        <p:nvPicPr>
          <p:cNvPr id="4" name="Platshållare för innehåll 3"/>
          <p:cNvPicPr>
            <a:picLocks noGrp="1" noChangeAspect="1"/>
          </p:cNvPicPr>
          <p:nvPr>
            <p:ph sz="half" idx="1"/>
          </p:nvPr>
        </p:nvPicPr>
        <p:blipFill>
          <a:blip r:embed="rId3"/>
          <a:stretch>
            <a:fillRect/>
          </a:stretch>
        </p:blipFill>
        <p:spPr>
          <a:xfrm>
            <a:off x="4949825" y="1287114"/>
            <a:ext cx="2304256" cy="2454172"/>
          </a:xfrm>
          <a:prstGeom prst="rect">
            <a:avLst/>
          </a:prstGeom>
        </p:spPr>
      </p:pic>
      <p:sp>
        <p:nvSpPr>
          <p:cNvPr id="5" name="Platshållare för text 4"/>
          <p:cNvSpPr>
            <a:spLocks noGrp="1"/>
          </p:cNvSpPr>
          <p:nvPr>
            <p:ph type="body" sz="quarter" idx="10"/>
          </p:nvPr>
        </p:nvSpPr>
        <p:spPr/>
        <p:txBody>
          <a:bodyPr/>
          <a:lstStyle/>
          <a:p>
            <a:endParaRPr lang="sv-SE"/>
          </a:p>
        </p:txBody>
      </p:sp>
      <p:pic>
        <p:nvPicPr>
          <p:cNvPr id="9" name="Platshållare för innehåll 8"/>
          <p:cNvPicPr>
            <a:picLocks noGrp="1" noChangeAspect="1"/>
          </p:cNvPicPr>
          <p:nvPr>
            <p:ph sz="half" idx="4294967295"/>
          </p:nvPr>
        </p:nvPicPr>
        <p:blipFill rotWithShape="1">
          <a:blip r:embed="rId4" cstate="print">
            <a:extLst>
              <a:ext uri="{28A0092B-C50C-407E-A947-70E740481C1C}">
                <a14:useLocalDpi xmlns:a14="http://schemas.microsoft.com/office/drawing/2010/main" val="0"/>
              </a:ext>
            </a:extLst>
          </a:blip>
          <a:srcRect b="6313"/>
          <a:stretch/>
        </p:blipFill>
        <p:spPr>
          <a:xfrm>
            <a:off x="5364163" y="754063"/>
            <a:ext cx="3779837" cy="4389437"/>
          </a:xfrm>
        </p:spPr>
      </p:pic>
      <p:pic>
        <p:nvPicPr>
          <p:cNvPr id="3" name="Bildobjekt 2"/>
          <p:cNvPicPr>
            <a:picLocks noChangeAspect="1"/>
          </p:cNvPicPr>
          <p:nvPr/>
        </p:nvPicPr>
        <p:blipFill>
          <a:blip r:embed="rId5"/>
          <a:stretch>
            <a:fillRect/>
          </a:stretch>
        </p:blipFill>
        <p:spPr>
          <a:xfrm>
            <a:off x="627766" y="908220"/>
            <a:ext cx="3514300" cy="4081122"/>
          </a:xfrm>
          <a:prstGeom prst="rect">
            <a:avLst/>
          </a:prstGeom>
        </p:spPr>
      </p:pic>
    </p:spTree>
    <p:extLst>
      <p:ext uri="{BB962C8B-B14F-4D97-AF65-F5344CB8AC3E}">
        <p14:creationId xmlns:p14="http://schemas.microsoft.com/office/powerpoint/2010/main" val="1413580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Umbrella Open Opened · Free vector graphic on Pixab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2" y="114744"/>
            <a:ext cx="5112568" cy="5028756"/>
          </a:xfrm>
        </p:spPr>
      </p:pic>
      <p:sp>
        <p:nvSpPr>
          <p:cNvPr id="5" name="textruta 4"/>
          <p:cNvSpPr txBox="1"/>
          <p:nvPr/>
        </p:nvSpPr>
        <p:spPr>
          <a:xfrm>
            <a:off x="2051720" y="911464"/>
            <a:ext cx="4968553" cy="1015663"/>
          </a:xfrm>
          <a:prstGeom prst="rect">
            <a:avLst/>
          </a:prstGeom>
          <a:noFill/>
        </p:spPr>
        <p:txBody>
          <a:bodyPr wrap="square" rtlCol="0">
            <a:spAutoFit/>
          </a:bodyPr>
          <a:lstStyle/>
          <a:p>
            <a:pPr algn="ctr" defTabSz="914378">
              <a:defRPr/>
            </a:pPr>
            <a:r>
              <a:rPr lang="sv-SE" sz="4000" dirty="0">
                <a:solidFill>
                  <a:srgbClr val="70AD47">
                    <a:lumMod val="40000"/>
                    <a:lumOff val="60000"/>
                  </a:srgbClr>
                </a:solidFill>
                <a:latin typeface="Calibri" panose="020F0502020204030204"/>
              </a:rPr>
              <a:t>Vårt Gotland 2040 </a:t>
            </a:r>
            <a:br>
              <a:rPr lang="sv-SE" sz="4000" dirty="0">
                <a:solidFill>
                  <a:srgbClr val="70AD47">
                    <a:lumMod val="40000"/>
                    <a:lumOff val="60000"/>
                  </a:srgbClr>
                </a:solidFill>
                <a:latin typeface="Calibri" panose="020F0502020204030204"/>
              </a:rPr>
            </a:br>
            <a:endParaRPr lang="sv-SE" sz="2000" dirty="0">
              <a:solidFill>
                <a:srgbClr val="70AD47">
                  <a:lumMod val="40000"/>
                  <a:lumOff val="60000"/>
                </a:srgbClr>
              </a:solidFill>
              <a:latin typeface="Calibri" panose="020F0502020204030204"/>
            </a:endParaRPr>
          </a:p>
        </p:txBody>
      </p:sp>
      <p:sp>
        <p:nvSpPr>
          <p:cNvPr id="17" name="Ellips 16"/>
          <p:cNvSpPr/>
          <p:nvPr/>
        </p:nvSpPr>
        <p:spPr>
          <a:xfrm>
            <a:off x="1548401" y="2377959"/>
            <a:ext cx="1656184" cy="10115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sv-SE" sz="1200" dirty="0">
                <a:solidFill>
                  <a:prstClr val="black"/>
                </a:solidFill>
                <a:latin typeface="Calibri" panose="020F0502020204030204"/>
              </a:rPr>
              <a:t>Region Gotlands styrning av nämnder och bolag</a:t>
            </a:r>
          </a:p>
        </p:txBody>
      </p:sp>
      <p:sp>
        <p:nvSpPr>
          <p:cNvPr id="18" name="Ellips 17"/>
          <p:cNvSpPr/>
          <p:nvPr/>
        </p:nvSpPr>
        <p:spPr>
          <a:xfrm>
            <a:off x="1548401" y="3526663"/>
            <a:ext cx="1656184" cy="10115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sv-SE" sz="1200" dirty="0">
                <a:solidFill>
                  <a:prstClr val="black"/>
                </a:solidFill>
                <a:latin typeface="Calibri" panose="020F0502020204030204"/>
              </a:rPr>
              <a:t>Statliga myndigheters </a:t>
            </a:r>
            <a:r>
              <a:rPr lang="sv-SE" sz="1200" dirty="0" err="1">
                <a:solidFill>
                  <a:prstClr val="black"/>
                </a:solidFill>
                <a:latin typeface="Calibri" panose="020F0502020204030204"/>
              </a:rPr>
              <a:t>verksamhets-planering</a:t>
            </a:r>
            <a:endParaRPr lang="sv-SE" sz="1200" dirty="0">
              <a:solidFill>
                <a:prstClr val="black"/>
              </a:solidFill>
              <a:latin typeface="Calibri" panose="020F0502020204030204"/>
            </a:endParaRPr>
          </a:p>
        </p:txBody>
      </p:sp>
      <p:pic>
        <p:nvPicPr>
          <p:cNvPr id="10" name="Bildobjekt 9"/>
          <p:cNvPicPr>
            <a:picLocks noChangeAspect="1"/>
          </p:cNvPicPr>
          <p:nvPr/>
        </p:nvPicPr>
        <p:blipFill>
          <a:blip r:embed="rId4"/>
          <a:stretch>
            <a:fillRect/>
          </a:stretch>
        </p:blipFill>
        <p:spPr>
          <a:xfrm>
            <a:off x="96101" y="123479"/>
            <a:ext cx="1979301" cy="993147"/>
          </a:xfrm>
          <a:prstGeom prst="rect">
            <a:avLst/>
          </a:prstGeom>
        </p:spPr>
      </p:pic>
      <p:sp>
        <p:nvSpPr>
          <p:cNvPr id="9" name="Ellips 8"/>
          <p:cNvSpPr/>
          <p:nvPr/>
        </p:nvSpPr>
        <p:spPr>
          <a:xfrm>
            <a:off x="5688125" y="2377959"/>
            <a:ext cx="1656184" cy="10115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sv-SE" sz="1200" dirty="0">
                <a:solidFill>
                  <a:prstClr val="black"/>
                </a:solidFill>
                <a:latin typeface="Calibri" panose="020F0502020204030204"/>
              </a:rPr>
              <a:t>Näringsliv</a:t>
            </a:r>
          </a:p>
        </p:txBody>
      </p:sp>
      <p:sp>
        <p:nvSpPr>
          <p:cNvPr id="11" name="Ellips 10"/>
          <p:cNvSpPr/>
          <p:nvPr/>
        </p:nvSpPr>
        <p:spPr>
          <a:xfrm>
            <a:off x="5712456" y="3526663"/>
            <a:ext cx="1656184" cy="10115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sv-SE" sz="1200" dirty="0">
                <a:solidFill>
                  <a:prstClr val="black"/>
                </a:solidFill>
                <a:latin typeface="Calibri" panose="020F0502020204030204"/>
              </a:rPr>
              <a:t>Civilsamhälle</a:t>
            </a:r>
          </a:p>
        </p:txBody>
      </p:sp>
      <p:sp>
        <p:nvSpPr>
          <p:cNvPr id="7" name="textruta 6"/>
          <p:cNvSpPr txBox="1"/>
          <p:nvPr/>
        </p:nvSpPr>
        <p:spPr>
          <a:xfrm>
            <a:off x="7344309" y="3216334"/>
            <a:ext cx="792088" cy="369332"/>
          </a:xfrm>
          <a:prstGeom prst="rect">
            <a:avLst/>
          </a:prstGeom>
          <a:noFill/>
        </p:spPr>
        <p:txBody>
          <a:bodyPr wrap="square" rtlCol="0">
            <a:spAutoFit/>
          </a:bodyPr>
          <a:lstStyle/>
          <a:p>
            <a:pPr defTabSz="914378">
              <a:defRPr/>
            </a:pPr>
            <a:r>
              <a:rPr lang="sv-SE" dirty="0">
                <a:solidFill>
                  <a:prstClr val="black"/>
                </a:solidFill>
                <a:latin typeface="Calibri" panose="020F0502020204030204"/>
              </a:rPr>
              <a:t>KAN</a:t>
            </a:r>
          </a:p>
        </p:txBody>
      </p:sp>
      <p:sp>
        <p:nvSpPr>
          <p:cNvPr id="8" name="textruta 7"/>
          <p:cNvSpPr txBox="1"/>
          <p:nvPr/>
        </p:nvSpPr>
        <p:spPr>
          <a:xfrm>
            <a:off x="929634" y="3216333"/>
            <a:ext cx="773718" cy="369332"/>
          </a:xfrm>
          <a:prstGeom prst="rect">
            <a:avLst/>
          </a:prstGeom>
          <a:noFill/>
        </p:spPr>
        <p:txBody>
          <a:bodyPr wrap="square" rtlCol="0">
            <a:spAutoFit/>
          </a:bodyPr>
          <a:lstStyle/>
          <a:p>
            <a:pPr defTabSz="914378">
              <a:defRPr/>
            </a:pPr>
            <a:r>
              <a:rPr lang="sv-SE" dirty="0">
                <a:solidFill>
                  <a:prstClr val="black"/>
                </a:solidFill>
                <a:latin typeface="Calibri" panose="020F0502020204030204"/>
              </a:rPr>
              <a:t>SKA</a:t>
            </a:r>
          </a:p>
        </p:txBody>
      </p:sp>
    </p:spTree>
    <p:extLst>
      <p:ext uri="{BB962C8B-B14F-4D97-AF65-F5344CB8AC3E}">
        <p14:creationId xmlns:p14="http://schemas.microsoft.com/office/powerpoint/2010/main" val="1305675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651289" y="339502"/>
            <a:ext cx="6385208" cy="857250"/>
          </a:xfrm>
        </p:spPr>
        <p:txBody>
          <a:bodyPr>
            <a:normAutofit/>
          </a:bodyPr>
          <a:lstStyle/>
          <a:p>
            <a:r>
              <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rPr>
              <a:t>Tre genomförandeprogram för gemensam kraftsamling</a:t>
            </a:r>
          </a:p>
        </p:txBody>
      </p:sp>
      <p:graphicFrame>
        <p:nvGraphicFramePr>
          <p:cNvPr id="9" name="Platshållare för innehåll 8"/>
          <p:cNvGraphicFramePr>
            <a:graphicFrameLocks noGrp="1"/>
          </p:cNvGraphicFramePr>
          <p:nvPr>
            <p:ph sz="half" idx="10"/>
            <p:extLst>
              <p:ext uri="{D42A27DB-BD31-4B8C-83A1-F6EECF244321}">
                <p14:modId xmlns:p14="http://schemas.microsoft.com/office/powerpoint/2010/main" val="3207225512"/>
              </p:ext>
            </p:extLst>
          </p:nvPr>
        </p:nvGraphicFramePr>
        <p:xfrm>
          <a:off x="525412" y="1946327"/>
          <a:ext cx="8208911" cy="1810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p:cNvPicPr>
            <a:picLocks noChangeAspect="1"/>
          </p:cNvPicPr>
          <p:nvPr/>
        </p:nvPicPr>
        <p:blipFill rotWithShape="1">
          <a:blip r:embed="rId8"/>
          <a:srcRect b="48354"/>
          <a:stretch/>
        </p:blipFill>
        <p:spPr>
          <a:xfrm>
            <a:off x="374364" y="186020"/>
            <a:ext cx="2117020" cy="1164214"/>
          </a:xfrm>
          <a:prstGeom prst="rect">
            <a:avLst/>
          </a:prstGeom>
        </p:spPr>
      </p:pic>
    </p:spTree>
    <p:extLst>
      <p:ext uri="{BB962C8B-B14F-4D97-AF65-F5344CB8AC3E}">
        <p14:creationId xmlns:p14="http://schemas.microsoft.com/office/powerpoint/2010/main" val="292889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614090" y="1124628"/>
            <a:ext cx="3209398" cy="2909319"/>
          </a:xfrm>
        </p:spPr>
      </p:pic>
      <p:sp>
        <p:nvSpPr>
          <p:cNvPr id="2" name="Rubrik 1"/>
          <p:cNvSpPr>
            <a:spLocks noGrp="1"/>
          </p:cNvSpPr>
          <p:nvPr>
            <p:ph type="title"/>
          </p:nvPr>
        </p:nvSpPr>
        <p:spPr/>
        <p:txBody>
          <a:bodyPr>
            <a:normAutofit/>
          </a:bodyPr>
          <a:lstStyle/>
          <a:p>
            <a:r>
              <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rPr>
              <a:t>Genomförandeprogram</a:t>
            </a:r>
          </a:p>
        </p:txBody>
      </p:sp>
      <p:sp>
        <p:nvSpPr>
          <p:cNvPr id="10" name="Platshållare för innehåll 4"/>
          <p:cNvSpPr>
            <a:spLocks noGrp="1"/>
          </p:cNvSpPr>
          <p:nvPr>
            <p:ph sz="half" idx="10"/>
          </p:nvPr>
        </p:nvSpPr>
        <p:spPr>
          <a:xfrm>
            <a:off x="662881" y="1203599"/>
            <a:ext cx="4851800" cy="3754329"/>
          </a:xfrm>
        </p:spPr>
        <p:txBody>
          <a:bodyPr>
            <a:normAutofit/>
          </a:bodyPr>
          <a:lstStyle/>
          <a:p>
            <a:pPr indent="0"/>
            <a:r>
              <a:rPr lang="sv-SE" sz="1500" dirty="0"/>
              <a:t>Genomförandeprogrammen ska:</a:t>
            </a:r>
            <a:br>
              <a:rPr lang="sv-SE" sz="1500" dirty="0"/>
            </a:br>
            <a:endParaRPr lang="sv-SE" sz="1500" dirty="0"/>
          </a:p>
          <a:p>
            <a:pPr marL="457189" indent="-457189" fontAlgn="ctr">
              <a:buFont typeface="Wingdings" panose="05000000000000000000" pitchFamily="2" charset="2"/>
              <a:buChar char="Ø"/>
            </a:pPr>
            <a:r>
              <a:rPr lang="sv-SE" sz="1500" b="1" dirty="0"/>
              <a:t>konkretisera områden </a:t>
            </a:r>
            <a:r>
              <a:rPr lang="sv-SE" sz="1500" dirty="0"/>
              <a:t>(utifrån prioriteringarna) där vi gemensamt behöver kraftsamla på kort sikt </a:t>
            </a:r>
            <a:br>
              <a:rPr lang="sv-SE" sz="1500" dirty="0"/>
            </a:br>
            <a:endParaRPr lang="sv-SE" sz="1500" dirty="0"/>
          </a:p>
          <a:p>
            <a:pPr marL="457189" indent="-457189" fontAlgn="ctr">
              <a:buFont typeface="Wingdings" panose="05000000000000000000" pitchFamily="2" charset="2"/>
              <a:buChar char="Ø"/>
            </a:pPr>
            <a:r>
              <a:rPr lang="sv-SE" sz="1500" dirty="0"/>
              <a:t>formulera </a:t>
            </a:r>
            <a:r>
              <a:rPr lang="sv-SE" sz="1500" b="1" dirty="0"/>
              <a:t>mål på kortare sikt</a:t>
            </a:r>
          </a:p>
          <a:p>
            <a:pPr marL="342892" indent="-342892" fontAlgn="ctr">
              <a:buFont typeface="Wingdings" panose="05000000000000000000" pitchFamily="2" charset="2"/>
              <a:buChar char="Ø"/>
            </a:pPr>
            <a:endParaRPr lang="sv-SE" sz="1500" dirty="0"/>
          </a:p>
          <a:p>
            <a:pPr marL="457189" indent="-457189" fontAlgn="ctr">
              <a:buFont typeface="Wingdings" panose="05000000000000000000" pitchFamily="2" charset="2"/>
              <a:buChar char="Ø"/>
            </a:pPr>
            <a:r>
              <a:rPr lang="sv-SE" sz="1500" dirty="0"/>
              <a:t>definiera vilka </a:t>
            </a:r>
            <a:r>
              <a:rPr lang="sv-SE" sz="1500" b="1" dirty="0"/>
              <a:t>aktörer</a:t>
            </a:r>
            <a:r>
              <a:rPr lang="sv-SE" sz="1500" dirty="0"/>
              <a:t> som behöver delta, vilka </a:t>
            </a:r>
            <a:r>
              <a:rPr lang="sv-SE" sz="1500" b="1" dirty="0"/>
              <a:t>resurser</a:t>
            </a:r>
            <a:r>
              <a:rPr lang="sv-SE" sz="1500" dirty="0"/>
              <a:t> som finns/behövs, målgrupper osv.</a:t>
            </a:r>
            <a:br>
              <a:rPr lang="sv-SE" sz="1500" dirty="0"/>
            </a:br>
            <a:endParaRPr lang="sv-SE" sz="1500" dirty="0"/>
          </a:p>
          <a:p>
            <a:pPr marL="457189" indent="-457189" fontAlgn="ctr">
              <a:buFont typeface="Wingdings" panose="05000000000000000000" pitchFamily="2" charset="2"/>
              <a:buChar char="Ø"/>
            </a:pPr>
            <a:r>
              <a:rPr lang="sv-SE" sz="1500" b="1" dirty="0"/>
              <a:t>stärka hållbarhetsarbetet </a:t>
            </a:r>
            <a:r>
              <a:rPr lang="sv-SE" sz="1500" dirty="0"/>
              <a:t>på Gotland </a:t>
            </a:r>
            <a:br>
              <a:rPr lang="sv-SE" sz="1500" dirty="0"/>
            </a:br>
            <a:endParaRPr lang="sv-SE" sz="1500" dirty="0"/>
          </a:p>
          <a:p>
            <a:pPr marL="457189" indent="-457189" fontAlgn="ctr">
              <a:buFont typeface="Wingdings" panose="05000000000000000000" pitchFamily="2" charset="2"/>
              <a:buChar char="Ø"/>
            </a:pPr>
            <a:r>
              <a:rPr lang="sv-SE" sz="1500" dirty="0"/>
              <a:t>underlätta regelbunden </a:t>
            </a:r>
            <a:r>
              <a:rPr lang="sv-SE" sz="1500" b="1" dirty="0"/>
              <a:t>uppföljning och utvärdering </a:t>
            </a:r>
            <a:r>
              <a:rPr lang="sv-SE" sz="1500" dirty="0"/>
              <a:t>av regionala utvecklingsinsatser</a:t>
            </a:r>
          </a:p>
        </p:txBody>
      </p:sp>
    </p:spTree>
    <p:extLst>
      <p:ext uri="{BB962C8B-B14F-4D97-AF65-F5344CB8AC3E}">
        <p14:creationId xmlns:p14="http://schemas.microsoft.com/office/powerpoint/2010/main" val="3843800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07504" y="4803998"/>
            <a:ext cx="5400600" cy="216024"/>
          </a:xfrm>
          <a:prstGeom prst="rect">
            <a:avLst/>
          </a:prstGeom>
        </p:spPr>
        <p:txBody>
          <a:bodyPr vert="horz" wrap="square"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800" b="1" i="0" u="none" strike="noStrike" kern="1200" cap="none" spc="0" normalizeH="0" baseline="0" noProof="0" dirty="0" err="1" smtClean="0">
                <a:ln>
                  <a:noFill/>
                </a:ln>
                <a:solidFill>
                  <a:srgbClr val="7F7F7F"/>
                </a:solidFill>
                <a:effectLst/>
                <a:uLnTx/>
                <a:uFillTx/>
                <a:latin typeface="Tahoma"/>
                <a:ea typeface="+mn-ea"/>
                <a:cs typeface="+mn-cs"/>
              </a:rPr>
              <a:t>Näringslivsprogra</a:t>
            </a:r>
            <a:r>
              <a:rPr kumimoji="0" lang="sv-SE" sz="800" b="1" i="0" u="none" strike="noStrike" kern="1200" cap="none" spc="0" normalizeH="0" baseline="0" noProof="0" dirty="0" smtClean="0">
                <a:ln>
                  <a:noFill/>
                </a:ln>
                <a:solidFill>
                  <a:srgbClr val="7F7F7F"/>
                </a:solidFill>
                <a:effectLst/>
                <a:uLnTx/>
                <a:uFillTx/>
                <a:latin typeface="Tahoma"/>
                <a:ea typeface="+mn-ea"/>
                <a:cs typeface="+mn-cs"/>
              </a:rPr>
              <a:t>m – för näringslivets förutsättningar och innovation</a:t>
            </a:r>
          </a:p>
        </p:txBody>
      </p:sp>
      <p:pic>
        <p:nvPicPr>
          <p:cNvPr id="4" name="Bildobjekt 3"/>
          <p:cNvPicPr>
            <a:picLocks noChangeAspect="1"/>
          </p:cNvPicPr>
          <p:nvPr/>
        </p:nvPicPr>
        <p:blipFill>
          <a:blip r:embed="rId3"/>
          <a:stretch>
            <a:fillRect/>
          </a:stretch>
        </p:blipFill>
        <p:spPr>
          <a:xfrm>
            <a:off x="4787192" y="324551"/>
            <a:ext cx="3871296" cy="1158340"/>
          </a:xfrm>
          <a:prstGeom prst="rect">
            <a:avLst/>
          </a:prstGeom>
        </p:spPr>
      </p:pic>
      <p:pic>
        <p:nvPicPr>
          <p:cNvPr id="5" name="Bildobjekt 4"/>
          <p:cNvPicPr>
            <a:picLocks noChangeAspect="1"/>
          </p:cNvPicPr>
          <p:nvPr/>
        </p:nvPicPr>
        <p:blipFill>
          <a:blip r:embed="rId4"/>
          <a:stretch>
            <a:fillRect/>
          </a:stretch>
        </p:blipFill>
        <p:spPr>
          <a:xfrm>
            <a:off x="4843099" y="1609989"/>
            <a:ext cx="4133446" cy="1158340"/>
          </a:xfrm>
          <a:prstGeom prst="rect">
            <a:avLst/>
          </a:prstGeom>
        </p:spPr>
      </p:pic>
      <p:pic>
        <p:nvPicPr>
          <p:cNvPr id="6" name="Bildobjekt 5"/>
          <p:cNvPicPr>
            <a:picLocks noChangeAspect="1"/>
          </p:cNvPicPr>
          <p:nvPr/>
        </p:nvPicPr>
        <p:blipFill>
          <a:blip r:embed="rId5"/>
          <a:stretch>
            <a:fillRect/>
          </a:stretch>
        </p:blipFill>
        <p:spPr>
          <a:xfrm>
            <a:off x="4808532" y="3003798"/>
            <a:ext cx="4096867" cy="1152244"/>
          </a:xfrm>
          <a:prstGeom prst="rect">
            <a:avLst/>
          </a:prstGeom>
        </p:spPr>
      </p:pic>
      <p:pic>
        <p:nvPicPr>
          <p:cNvPr id="14" name="Platshållare för innehåll 13"/>
          <p:cNvPicPr>
            <a:picLocks noGrp="1" noChangeAspect="1"/>
          </p:cNvPicPr>
          <p:nvPr>
            <p:ph sz="half" idx="1"/>
          </p:nvPr>
        </p:nvPicPr>
        <p:blipFill>
          <a:blip r:embed="rId6"/>
          <a:stretch>
            <a:fillRect/>
          </a:stretch>
        </p:blipFill>
        <p:spPr>
          <a:xfrm>
            <a:off x="538153" y="2244780"/>
            <a:ext cx="4163929" cy="1518036"/>
          </a:xfrm>
          <a:prstGeom prst="rect">
            <a:avLst/>
          </a:prstGeom>
        </p:spPr>
      </p:pic>
      <p:pic>
        <p:nvPicPr>
          <p:cNvPr id="15" name="Bildobjekt 14"/>
          <p:cNvPicPr>
            <a:picLocks noChangeAspect="1"/>
          </p:cNvPicPr>
          <p:nvPr/>
        </p:nvPicPr>
        <p:blipFill>
          <a:blip r:embed="rId7"/>
          <a:stretch>
            <a:fillRect/>
          </a:stretch>
        </p:blipFill>
        <p:spPr>
          <a:xfrm>
            <a:off x="630876" y="324551"/>
            <a:ext cx="3999323" cy="1676545"/>
          </a:xfrm>
          <a:prstGeom prst="rect">
            <a:avLst/>
          </a:prstGeom>
        </p:spPr>
      </p:pic>
    </p:spTree>
    <p:extLst>
      <p:ext uri="{BB962C8B-B14F-4D97-AF65-F5344CB8AC3E}">
        <p14:creationId xmlns:p14="http://schemas.microsoft.com/office/powerpoint/2010/main" val="2912551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1"/>
          <p:cNvPicPr>
            <a:picLocks noGrp="1" noChangeAspect="1"/>
          </p:cNvPicPr>
          <p:nvPr>
            <p:ph sz="half" idx="1"/>
          </p:nvPr>
        </p:nvPicPr>
        <p:blipFill>
          <a:blip r:embed="rId3"/>
          <a:stretch>
            <a:fillRect/>
          </a:stretch>
        </p:blipFill>
        <p:spPr>
          <a:xfrm>
            <a:off x="676584" y="2347299"/>
            <a:ext cx="3966464" cy="1324864"/>
          </a:xfrm>
          <a:prstGeom prst="rect">
            <a:avLst/>
          </a:prstGeom>
        </p:spPr>
      </p:pic>
      <p:pic>
        <p:nvPicPr>
          <p:cNvPr id="6" name="Bildobjekt 5"/>
          <p:cNvPicPr>
            <a:picLocks noChangeAspect="1"/>
          </p:cNvPicPr>
          <p:nvPr/>
        </p:nvPicPr>
        <p:blipFill>
          <a:blip r:embed="rId4"/>
          <a:stretch>
            <a:fillRect/>
          </a:stretch>
        </p:blipFill>
        <p:spPr>
          <a:xfrm>
            <a:off x="546181" y="372480"/>
            <a:ext cx="4096867" cy="1755800"/>
          </a:xfrm>
          <a:prstGeom prst="rect">
            <a:avLst/>
          </a:prstGeom>
        </p:spPr>
      </p:pic>
      <p:sp>
        <p:nvSpPr>
          <p:cNvPr id="10" name="textruta 9"/>
          <p:cNvSpPr txBox="1"/>
          <p:nvPr/>
        </p:nvSpPr>
        <p:spPr>
          <a:xfrm>
            <a:off x="7308304" y="4401042"/>
            <a:ext cx="1728192" cy="742458"/>
          </a:xfrm>
          <a:prstGeom prst="rect">
            <a:avLst/>
          </a:prstGeom>
          <a:solidFill>
            <a:schemeClr val="bg1"/>
          </a:solidFill>
        </p:spPr>
        <p:txBody>
          <a:bodyPr vert="horz" wrap="square"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050" b="0" i="0" u="none" strike="noStrike" kern="1200" cap="none" spc="0" normalizeH="0" baseline="0" noProof="0" dirty="0" smtClean="0">
              <a:ln>
                <a:noFill/>
              </a:ln>
              <a:solidFill>
                <a:srgbClr val="7F7F7F"/>
              </a:solidFill>
              <a:effectLst/>
              <a:uLnTx/>
              <a:uFillTx/>
              <a:latin typeface="Tahoma"/>
              <a:ea typeface="+mn-ea"/>
              <a:cs typeface="+mn-cs"/>
            </a:endParaRPr>
          </a:p>
        </p:txBody>
      </p:sp>
      <p:pic>
        <p:nvPicPr>
          <p:cNvPr id="5" name="Bildobjekt 4"/>
          <p:cNvPicPr>
            <a:picLocks noChangeAspect="1"/>
          </p:cNvPicPr>
          <p:nvPr/>
        </p:nvPicPr>
        <p:blipFill>
          <a:blip r:embed="rId5"/>
          <a:stretch>
            <a:fillRect/>
          </a:stretch>
        </p:blipFill>
        <p:spPr>
          <a:xfrm>
            <a:off x="4721428" y="351065"/>
            <a:ext cx="4305460" cy="1307015"/>
          </a:xfrm>
          <a:prstGeom prst="rect">
            <a:avLst/>
          </a:prstGeom>
        </p:spPr>
      </p:pic>
      <p:sp>
        <p:nvSpPr>
          <p:cNvPr id="12" name="textruta 11"/>
          <p:cNvSpPr txBox="1"/>
          <p:nvPr/>
        </p:nvSpPr>
        <p:spPr>
          <a:xfrm>
            <a:off x="251520" y="4803998"/>
            <a:ext cx="2952328" cy="216024"/>
          </a:xfrm>
          <a:prstGeom prst="rect">
            <a:avLst/>
          </a:prstGeom>
        </p:spPr>
        <p:txBody>
          <a:bodyPr vert="horz" wrap="square"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800" b="1" i="0" u="none" strike="noStrike" kern="1200" cap="none" spc="0" normalizeH="0" baseline="0" noProof="0" dirty="0" smtClean="0">
                <a:ln>
                  <a:noFill/>
                </a:ln>
                <a:solidFill>
                  <a:srgbClr val="7F7F7F"/>
                </a:solidFill>
                <a:effectLst/>
                <a:uLnTx/>
                <a:uFillTx/>
                <a:latin typeface="Tahoma"/>
                <a:ea typeface="+mn-ea"/>
                <a:cs typeface="+mn-cs"/>
              </a:rPr>
              <a:t>Klimat, energi- och miljöprogram</a:t>
            </a:r>
          </a:p>
        </p:txBody>
      </p:sp>
      <p:pic>
        <p:nvPicPr>
          <p:cNvPr id="3" name="Bildobjekt 2"/>
          <p:cNvPicPr>
            <a:picLocks noChangeAspect="1"/>
          </p:cNvPicPr>
          <p:nvPr/>
        </p:nvPicPr>
        <p:blipFill>
          <a:blip r:embed="rId6"/>
          <a:stretch>
            <a:fillRect/>
          </a:stretch>
        </p:blipFill>
        <p:spPr>
          <a:xfrm>
            <a:off x="4721428" y="2211710"/>
            <a:ext cx="4368234" cy="1224136"/>
          </a:xfrm>
          <a:prstGeom prst="rect">
            <a:avLst/>
          </a:prstGeom>
        </p:spPr>
      </p:pic>
    </p:spTree>
    <p:extLst>
      <p:ext uri="{BB962C8B-B14F-4D97-AF65-F5344CB8AC3E}">
        <p14:creationId xmlns:p14="http://schemas.microsoft.com/office/powerpoint/2010/main" val="6109687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rPr>
              <a:t>Uppföljning, utvärdering och lärande</a:t>
            </a:r>
          </a:p>
        </p:txBody>
      </p:sp>
      <p:sp>
        <p:nvSpPr>
          <p:cNvPr id="3" name="Platshållare för innehåll 2"/>
          <p:cNvSpPr>
            <a:spLocks noGrp="1"/>
          </p:cNvSpPr>
          <p:nvPr>
            <p:ph sz="half" idx="1"/>
          </p:nvPr>
        </p:nvSpPr>
        <p:spPr>
          <a:xfrm>
            <a:off x="662880" y="1327894"/>
            <a:ext cx="4038600" cy="3445871"/>
          </a:xfrm>
        </p:spPr>
        <p:txBody>
          <a:bodyPr/>
          <a:lstStyle/>
          <a:p>
            <a:pPr marL="457189" indent="-457189">
              <a:buFont typeface="Arial" panose="020B0604020202020204" pitchFamily="34" charset="0"/>
              <a:buChar char="•"/>
            </a:pPr>
            <a:r>
              <a:rPr lang="sv-SE" sz="1400" dirty="0"/>
              <a:t>Följa utvecklingen på Gotland</a:t>
            </a:r>
            <a:br>
              <a:rPr lang="sv-SE" sz="1400" dirty="0"/>
            </a:br>
            <a:r>
              <a:rPr lang="sv-SE" sz="1400" dirty="0"/>
              <a:t>(indikatorer för effektmålen)</a:t>
            </a:r>
            <a:br>
              <a:rPr lang="sv-SE" sz="1400" dirty="0"/>
            </a:br>
            <a:endParaRPr lang="sv-SE" sz="1400" dirty="0"/>
          </a:p>
          <a:p>
            <a:pPr marL="457189" indent="-457189">
              <a:buFont typeface="Arial" panose="020B0604020202020204" pitchFamily="34" charset="0"/>
              <a:buChar char="•"/>
            </a:pPr>
            <a:r>
              <a:rPr lang="sv-SE" sz="1400" dirty="0"/>
              <a:t>Följa upp resultat av regionala utvecklingsinsatser enligt genomförandeprogram</a:t>
            </a:r>
            <a:br>
              <a:rPr lang="sv-SE" sz="1400" dirty="0"/>
            </a:br>
            <a:endParaRPr lang="sv-SE" sz="1400" dirty="0"/>
          </a:p>
          <a:p>
            <a:pPr marL="457189" indent="-457189">
              <a:buFont typeface="Arial" panose="020B0604020202020204" pitchFamily="34" charset="0"/>
              <a:buChar char="•"/>
            </a:pPr>
            <a:r>
              <a:rPr lang="sv-SE" sz="1400" dirty="0"/>
              <a:t>Se över den regionala utvecklingsstrategin </a:t>
            </a:r>
            <a:br>
              <a:rPr lang="sv-SE" sz="1400" dirty="0"/>
            </a:br>
            <a:r>
              <a:rPr lang="sv-SE" sz="1400" dirty="0"/>
              <a:t>en gång mellan varje val</a:t>
            </a:r>
          </a:p>
          <a:p>
            <a:pPr indent="0"/>
            <a:endParaRPr lang="sv-SE" sz="1400" dirty="0"/>
          </a:p>
          <a:p>
            <a:pPr marL="457189" indent="-457189">
              <a:buFont typeface="Arial" panose="020B0604020202020204" pitchFamily="34" charset="0"/>
              <a:buChar char="•"/>
            </a:pPr>
            <a:r>
              <a:rPr lang="sv-SE" sz="1400" dirty="0"/>
              <a:t>Former för gemensamt lärande</a:t>
            </a:r>
            <a:br>
              <a:rPr lang="sv-SE" sz="1400" dirty="0"/>
            </a:br>
            <a:endParaRPr lang="sv-SE" sz="1400" dirty="0"/>
          </a:p>
          <a:p>
            <a:pPr marL="457189" indent="-457189">
              <a:buFont typeface="Arial" panose="020B0604020202020204" pitchFamily="34" charset="0"/>
              <a:buChar char="•"/>
            </a:pPr>
            <a:endParaRPr lang="sv-SE" sz="2000" dirty="0"/>
          </a:p>
        </p:txBody>
      </p:sp>
      <p:sp>
        <p:nvSpPr>
          <p:cNvPr id="4" name="Platshållare för innehåll 3"/>
          <p:cNvSpPr>
            <a:spLocks noGrp="1"/>
          </p:cNvSpPr>
          <p:nvPr>
            <p:ph sz="half" idx="10"/>
          </p:nvPr>
        </p:nvSpPr>
        <p:spPr>
          <a:xfrm>
            <a:off x="5508104" y="1563638"/>
            <a:ext cx="4038600" cy="3126795"/>
          </a:xfrm>
        </p:spPr>
        <p:txBody>
          <a:bodyPr/>
          <a:lstStyle/>
          <a:p>
            <a:pPr indent="0"/>
            <a:endParaRPr lang="sv-SE" sz="1200" b="1" dirty="0"/>
          </a:p>
          <a:p>
            <a:pPr indent="0"/>
            <a:endParaRPr lang="sv-SE" sz="1200" b="1" dirty="0"/>
          </a:p>
          <a:p>
            <a:pPr indent="0"/>
            <a:endParaRPr lang="sv-SE" sz="1200" b="1" dirty="0"/>
          </a:p>
          <a:p>
            <a:pPr indent="0"/>
            <a:endParaRPr lang="sv-SE" sz="1200" b="1" dirty="0"/>
          </a:p>
          <a:p>
            <a:pPr indent="0"/>
            <a:r>
              <a:rPr lang="sv-SE" sz="1200" b="1" dirty="0"/>
              <a:t>Årlig samlad rapport till fullmäktige</a:t>
            </a:r>
          </a:p>
          <a:p>
            <a:pPr indent="0"/>
            <a:r>
              <a:rPr lang="sv-SE" sz="1200" b="1" dirty="0"/>
              <a:t>Årligt återkommande mötesplats</a:t>
            </a:r>
            <a:endParaRPr lang="sv-SE" sz="1200" dirty="0"/>
          </a:p>
          <a:p>
            <a:pPr indent="0"/>
            <a:endParaRPr lang="sv-SE" sz="1200" dirty="0"/>
          </a:p>
          <a:p>
            <a:pPr indent="0"/>
            <a:endParaRPr lang="sv-SE" sz="1200" dirty="0"/>
          </a:p>
          <a:p>
            <a:pPr indent="0"/>
            <a:endParaRPr lang="sv-SE" sz="1200" dirty="0"/>
          </a:p>
        </p:txBody>
      </p:sp>
      <p:sp>
        <p:nvSpPr>
          <p:cNvPr id="6" name="Höger klammerparentes 5"/>
          <p:cNvSpPr/>
          <p:nvPr/>
        </p:nvSpPr>
        <p:spPr>
          <a:xfrm>
            <a:off x="4427985" y="1124629"/>
            <a:ext cx="1008112" cy="30138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49670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3600" b="1" dirty="0" smtClean="0">
                <a:solidFill>
                  <a:srgbClr val="C00000"/>
                </a:solidFill>
              </a:rPr>
              <a:t>Läs mer </a:t>
            </a:r>
            <a:endParaRPr lang="sv-SE" sz="3600" b="1" dirty="0">
              <a:solidFill>
                <a:srgbClr val="C00000"/>
              </a:solidFill>
            </a:endParaRPr>
          </a:p>
        </p:txBody>
      </p:sp>
      <p:sp>
        <p:nvSpPr>
          <p:cNvPr id="8" name="Platshållare för innehåll 7"/>
          <p:cNvSpPr>
            <a:spLocks noGrp="1"/>
          </p:cNvSpPr>
          <p:nvPr>
            <p:ph sz="half" idx="1"/>
          </p:nvPr>
        </p:nvSpPr>
        <p:spPr/>
        <p:txBody>
          <a:bodyPr/>
          <a:lstStyle/>
          <a:p>
            <a:endParaRPr lang="sv-SE" dirty="0" smtClean="0"/>
          </a:p>
          <a:p>
            <a:r>
              <a:rPr lang="sv-SE" sz="2000" dirty="0" smtClean="0">
                <a:hlinkClick r:id="rId3"/>
              </a:rPr>
              <a:t>www.gotland.se/gotland2040</a:t>
            </a:r>
            <a:endParaRPr lang="sv-SE" sz="2000" dirty="0" smtClean="0"/>
          </a:p>
          <a:p>
            <a:endParaRPr lang="sv-SE" sz="750" dirty="0"/>
          </a:p>
          <a:p>
            <a:pPr>
              <a:buFont typeface="Arial" panose="020B0604020202020204" pitchFamily="34" charset="0"/>
              <a:buChar char="•"/>
            </a:pPr>
            <a:r>
              <a:rPr lang="sv-SE" sz="1050" dirty="0"/>
              <a:t>Fullständig version (64 sidor)</a:t>
            </a:r>
          </a:p>
          <a:p>
            <a:pPr>
              <a:buFont typeface="Arial" panose="020B0604020202020204" pitchFamily="34" charset="0"/>
              <a:buChar char="•"/>
            </a:pPr>
            <a:r>
              <a:rPr lang="sv-SE" sz="1050" dirty="0"/>
              <a:t>Kort </a:t>
            </a:r>
            <a:r>
              <a:rPr lang="sv-SE" sz="1050" dirty="0" smtClean="0"/>
              <a:t>version </a:t>
            </a:r>
            <a:r>
              <a:rPr lang="sv-SE" sz="1050" dirty="0"/>
              <a:t>(12 sidor</a:t>
            </a:r>
            <a:r>
              <a:rPr lang="sv-SE" sz="1050" dirty="0" smtClean="0"/>
              <a:t>), även på engelska</a:t>
            </a:r>
            <a:endParaRPr lang="sv-SE" sz="1050" dirty="0"/>
          </a:p>
          <a:p>
            <a:pPr>
              <a:buFont typeface="Arial" panose="020B0604020202020204" pitchFamily="34" charset="0"/>
              <a:buChar char="•"/>
            </a:pPr>
            <a:r>
              <a:rPr lang="sv-SE" sz="1050" dirty="0"/>
              <a:t>Digital version </a:t>
            </a:r>
            <a:r>
              <a:rPr lang="sv-SE" sz="1050" dirty="0" smtClean="0"/>
              <a:t/>
            </a:r>
            <a:br>
              <a:rPr lang="sv-SE" sz="1050" dirty="0" smtClean="0"/>
            </a:br>
            <a:r>
              <a:rPr lang="sv-SE" sz="1050" dirty="0" smtClean="0"/>
              <a:t>    (</a:t>
            </a:r>
            <a:r>
              <a:rPr lang="sv-SE" sz="1050" dirty="0"/>
              <a:t>via ovanstående länk eller direkt till </a:t>
            </a:r>
            <a:r>
              <a:rPr lang="sv-SE" sz="1050" dirty="0">
                <a:hlinkClick r:id="rId4"/>
              </a:rPr>
              <a:t>https://rus.gotland.se</a:t>
            </a:r>
            <a:r>
              <a:rPr lang="sv-SE" sz="1050" dirty="0"/>
              <a:t>)</a:t>
            </a:r>
          </a:p>
          <a:p>
            <a:endParaRPr lang="sv-SE" sz="1050" dirty="0"/>
          </a:p>
          <a:p>
            <a:endParaRPr lang="sv-SE" dirty="0"/>
          </a:p>
        </p:txBody>
      </p:sp>
      <p:sp>
        <p:nvSpPr>
          <p:cNvPr id="4" name="Platshållare för text 3"/>
          <p:cNvSpPr>
            <a:spLocks noGrp="1"/>
          </p:cNvSpPr>
          <p:nvPr>
            <p:ph type="body" sz="quarter" idx="10"/>
          </p:nvPr>
        </p:nvSpPr>
        <p:spPr/>
        <p:txBody>
          <a:bodyPr/>
          <a:lstStyle/>
          <a:p>
            <a:endParaRPr lang="sv-SE" dirty="0"/>
          </a:p>
        </p:txBody>
      </p:sp>
      <p:pic>
        <p:nvPicPr>
          <p:cNvPr id="9" name="Platshållare för innehåll 8"/>
          <p:cNvPicPr>
            <a:picLocks noGrp="1" noChangeAspect="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a:xfrm>
            <a:off x="5257800" y="1719263"/>
            <a:ext cx="3886200" cy="2563812"/>
          </a:xfrm>
        </p:spPr>
      </p:pic>
      <p:pic>
        <p:nvPicPr>
          <p:cNvPr id="5" name="Bildobjekt 4"/>
          <p:cNvPicPr>
            <a:picLocks noChangeAspect="1"/>
          </p:cNvPicPr>
          <p:nvPr/>
        </p:nvPicPr>
        <p:blipFill>
          <a:blip r:embed="rId6"/>
          <a:stretch>
            <a:fillRect/>
          </a:stretch>
        </p:blipFill>
        <p:spPr>
          <a:xfrm>
            <a:off x="4727637" y="1039282"/>
            <a:ext cx="3849363" cy="2540579"/>
          </a:xfrm>
          <a:prstGeom prst="rect">
            <a:avLst/>
          </a:prstGeom>
        </p:spPr>
      </p:pic>
    </p:spTree>
    <p:extLst>
      <p:ext uri="{BB962C8B-B14F-4D97-AF65-F5344CB8AC3E}">
        <p14:creationId xmlns:p14="http://schemas.microsoft.com/office/powerpoint/2010/main" val="2710097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rPr>
              <a:t>En landsbygdsregion. En ö.</a:t>
            </a:r>
          </a:p>
        </p:txBody>
      </p:sp>
      <p:sp>
        <p:nvSpPr>
          <p:cNvPr id="3" name="textruta 2"/>
          <p:cNvSpPr txBox="1"/>
          <p:nvPr/>
        </p:nvSpPr>
        <p:spPr>
          <a:xfrm>
            <a:off x="899592" y="1842093"/>
            <a:ext cx="10824838" cy="792088"/>
          </a:xfrm>
          <a:prstGeom prst="rect">
            <a:avLst/>
          </a:prstGeom>
        </p:spPr>
        <p:txBody>
          <a:bodyPr vert="horz" wrap="square" lIns="0" tIns="0" rIns="0" bIns="0" rtlCol="0" anchor="b" anchorCtr="0">
            <a:noAutofit/>
          </a:bodyPr>
          <a:lstStyle/>
          <a:p>
            <a:pPr defTabSz="914378">
              <a:spcBef>
                <a:spcPct val="0"/>
              </a:spcBef>
              <a:defRPr/>
            </a:pPr>
            <a:r>
              <a:rPr lang="sv-SE" sz="4000" b="1" dirty="0">
                <a:solidFill>
                  <a:srgbClr val="FFFFFF"/>
                </a:solidFill>
                <a:latin typeface="Tahoma"/>
              </a:rPr>
              <a:t>En landsbygdsregion. En ö.</a:t>
            </a:r>
          </a:p>
        </p:txBody>
      </p:sp>
      <p:pic>
        <p:nvPicPr>
          <p:cNvPr id="9" name="Platshållare för innehåll 8"/>
          <p:cNvPicPr>
            <a:picLocks noGrp="1" noChangeAspect="1"/>
          </p:cNvPicPr>
          <p:nvPr>
            <p:ph sz="half" idx="1"/>
          </p:nvPr>
        </p:nvPicPr>
        <p:blipFill>
          <a:blip r:embed="rId3"/>
          <a:stretch>
            <a:fillRect/>
          </a:stretch>
        </p:blipFill>
        <p:spPr>
          <a:xfrm>
            <a:off x="539552" y="1124628"/>
            <a:ext cx="6542890" cy="3329862"/>
          </a:xfrm>
          <a:prstGeom prst="rect">
            <a:avLst/>
          </a:prstGeom>
        </p:spPr>
      </p:pic>
    </p:spTree>
    <p:extLst>
      <p:ext uri="{BB962C8B-B14F-4D97-AF65-F5344CB8AC3E}">
        <p14:creationId xmlns:p14="http://schemas.microsoft.com/office/powerpoint/2010/main" val="268022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11560" y="0"/>
            <a:ext cx="7345297" cy="4392488"/>
          </a:xfrm>
        </p:spPr>
      </p:pic>
    </p:spTree>
    <p:extLst>
      <p:ext uri="{BB962C8B-B14F-4D97-AF65-F5344CB8AC3E}">
        <p14:creationId xmlns:p14="http://schemas.microsoft.com/office/powerpoint/2010/main" val="258474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p:cNvPicPr>
            <a:picLocks noGrp="1" noChangeAspect="1"/>
          </p:cNvPicPr>
          <p:nvPr>
            <p:ph sz="half" idx="1"/>
          </p:nvPr>
        </p:nvPicPr>
        <p:blipFill>
          <a:blip r:embed="rId3"/>
          <a:stretch>
            <a:fillRect/>
          </a:stretch>
        </p:blipFill>
        <p:spPr>
          <a:xfrm>
            <a:off x="2429860" y="1203599"/>
            <a:ext cx="4035902" cy="2688569"/>
          </a:xfrm>
          <a:prstGeom prst="ellipse">
            <a:avLst/>
          </a:prstGeom>
          <a:ln>
            <a:noFill/>
          </a:ln>
          <a:effectLst>
            <a:softEdge rad="112500"/>
          </a:effectLst>
        </p:spPr>
      </p:pic>
      <p:pic>
        <p:nvPicPr>
          <p:cNvPr id="10" name="Bildobjekt 9"/>
          <p:cNvPicPr>
            <a:picLocks noChangeAspect="1"/>
          </p:cNvPicPr>
          <p:nvPr/>
        </p:nvPicPr>
        <p:blipFill>
          <a:blip r:embed="rId4"/>
          <a:stretch>
            <a:fillRect/>
          </a:stretch>
        </p:blipFill>
        <p:spPr>
          <a:xfrm>
            <a:off x="4823142" y="1812864"/>
            <a:ext cx="853894" cy="864096"/>
          </a:xfrm>
          <a:prstGeom prst="rect">
            <a:avLst/>
          </a:prstGeom>
        </p:spPr>
      </p:pic>
      <p:sp>
        <p:nvSpPr>
          <p:cNvPr id="11" name="textruta 10"/>
          <p:cNvSpPr txBox="1"/>
          <p:nvPr/>
        </p:nvSpPr>
        <p:spPr>
          <a:xfrm>
            <a:off x="611560" y="1491631"/>
            <a:ext cx="3096344" cy="288032"/>
          </a:xfrm>
          <a:prstGeom prst="rect">
            <a:avLst/>
          </a:prstGeom>
        </p:spPr>
        <p:txBody>
          <a:bodyPr vert="horz" wrap="square" lIns="0" tIns="0" rIns="0" bIns="0" rtlCol="0" anchor="b" anchorCtr="0">
            <a:normAutofit/>
          </a:bodyPr>
          <a:lstStyle/>
          <a:p>
            <a:pPr defTabSz="914378">
              <a:spcBef>
                <a:spcPct val="0"/>
              </a:spcBef>
              <a:defRPr/>
            </a:pPr>
            <a:r>
              <a:rPr lang="sv-SE" sz="1050" b="1" dirty="0">
                <a:solidFill>
                  <a:srgbClr val="464646"/>
                </a:solidFill>
                <a:latin typeface="Tahoma"/>
              </a:rPr>
              <a:t>Pulserande landsbygder och en levande stad</a:t>
            </a:r>
          </a:p>
        </p:txBody>
      </p:sp>
      <p:sp>
        <p:nvSpPr>
          <p:cNvPr id="12" name="textruta 11"/>
          <p:cNvSpPr txBox="1"/>
          <p:nvPr/>
        </p:nvSpPr>
        <p:spPr>
          <a:xfrm>
            <a:off x="3203849" y="843558"/>
            <a:ext cx="2304256" cy="216024"/>
          </a:xfrm>
          <a:prstGeom prst="rect">
            <a:avLst/>
          </a:prstGeom>
        </p:spPr>
        <p:txBody>
          <a:bodyPr vert="horz" wrap="square" lIns="0" tIns="0" rIns="0" bIns="0" rtlCol="0" anchor="b" anchorCtr="0">
            <a:normAutofit/>
          </a:bodyPr>
          <a:lstStyle/>
          <a:p>
            <a:pPr defTabSz="914378">
              <a:spcBef>
                <a:spcPct val="0"/>
              </a:spcBef>
              <a:defRPr/>
            </a:pPr>
            <a:r>
              <a:rPr lang="sv-SE" sz="1050" b="1" dirty="0">
                <a:solidFill>
                  <a:srgbClr val="464646"/>
                </a:solidFill>
                <a:latin typeface="Tahoma"/>
              </a:rPr>
              <a:t>Unika natur- och kulturvärden</a:t>
            </a:r>
          </a:p>
        </p:txBody>
      </p:sp>
      <p:sp>
        <p:nvSpPr>
          <p:cNvPr id="13" name="textruta 12"/>
          <p:cNvSpPr txBox="1"/>
          <p:nvPr/>
        </p:nvSpPr>
        <p:spPr>
          <a:xfrm>
            <a:off x="5440479" y="1244858"/>
            <a:ext cx="2952328" cy="216024"/>
          </a:xfrm>
          <a:prstGeom prst="rect">
            <a:avLst/>
          </a:prstGeom>
        </p:spPr>
        <p:txBody>
          <a:bodyPr vert="horz" wrap="square" lIns="0" tIns="0" rIns="0" bIns="0" rtlCol="0" anchor="b" anchorCtr="0">
            <a:noAutofit/>
          </a:bodyPr>
          <a:lstStyle/>
          <a:p>
            <a:pPr defTabSz="914378">
              <a:spcBef>
                <a:spcPct val="0"/>
              </a:spcBef>
              <a:defRPr/>
            </a:pPr>
            <a:r>
              <a:rPr lang="sv-SE" sz="1050" b="1" dirty="0">
                <a:solidFill>
                  <a:srgbClr val="464646"/>
                </a:solidFill>
                <a:latin typeface="Tahoma"/>
              </a:rPr>
              <a:t>Stark företagsamhet, kreativa företagare</a:t>
            </a:r>
          </a:p>
        </p:txBody>
      </p:sp>
      <p:sp>
        <p:nvSpPr>
          <p:cNvPr id="14" name="textruta 13"/>
          <p:cNvSpPr txBox="1"/>
          <p:nvPr/>
        </p:nvSpPr>
        <p:spPr>
          <a:xfrm>
            <a:off x="6228184" y="2283718"/>
            <a:ext cx="2592288" cy="216024"/>
          </a:xfrm>
          <a:prstGeom prst="rect">
            <a:avLst/>
          </a:prstGeom>
        </p:spPr>
        <p:txBody>
          <a:bodyPr vert="horz" wrap="square" lIns="0" tIns="0" rIns="0" bIns="0" rtlCol="0" anchor="b" anchorCtr="0">
            <a:normAutofit/>
          </a:bodyPr>
          <a:lstStyle/>
          <a:p>
            <a:pPr defTabSz="914378">
              <a:spcBef>
                <a:spcPct val="0"/>
              </a:spcBef>
              <a:defRPr/>
            </a:pPr>
            <a:endParaRPr lang="sv-SE" sz="1050" dirty="0">
              <a:solidFill>
                <a:srgbClr val="7F7F7F"/>
              </a:solidFill>
              <a:latin typeface="Tahoma"/>
            </a:endParaRPr>
          </a:p>
        </p:txBody>
      </p:sp>
      <p:sp>
        <p:nvSpPr>
          <p:cNvPr id="15" name="textruta 14"/>
          <p:cNvSpPr txBox="1"/>
          <p:nvPr/>
        </p:nvSpPr>
        <p:spPr>
          <a:xfrm>
            <a:off x="6228184" y="2283718"/>
            <a:ext cx="2232248" cy="216024"/>
          </a:xfrm>
          <a:prstGeom prst="rect">
            <a:avLst/>
          </a:prstGeom>
        </p:spPr>
        <p:txBody>
          <a:bodyPr vert="horz" wrap="square" lIns="0" tIns="0" rIns="0" bIns="0" rtlCol="0" anchor="b" anchorCtr="0">
            <a:normAutofit/>
          </a:bodyPr>
          <a:lstStyle/>
          <a:p>
            <a:pPr defTabSz="914378">
              <a:spcBef>
                <a:spcPct val="0"/>
              </a:spcBef>
              <a:defRPr/>
            </a:pPr>
            <a:endParaRPr lang="sv-SE" sz="1050" dirty="0">
              <a:solidFill>
                <a:srgbClr val="7F7F7F"/>
              </a:solidFill>
              <a:latin typeface="Tahoma"/>
            </a:endParaRPr>
          </a:p>
        </p:txBody>
      </p:sp>
      <p:sp>
        <p:nvSpPr>
          <p:cNvPr id="16" name="Rektangel 15"/>
          <p:cNvSpPr/>
          <p:nvPr/>
        </p:nvSpPr>
        <p:spPr>
          <a:xfrm>
            <a:off x="6205372" y="1837746"/>
            <a:ext cx="2228495" cy="253916"/>
          </a:xfrm>
          <a:prstGeom prst="rect">
            <a:avLst/>
          </a:prstGeom>
        </p:spPr>
        <p:txBody>
          <a:bodyPr wrap="none">
            <a:spAutoFit/>
          </a:bodyPr>
          <a:lstStyle/>
          <a:p>
            <a:pPr defTabSz="914378">
              <a:defRPr/>
            </a:pPr>
            <a:r>
              <a:rPr lang="sv-SE" sz="1050" b="1" dirty="0">
                <a:solidFill>
                  <a:srgbClr val="464646"/>
                </a:solidFill>
                <a:latin typeface="Tahoma"/>
              </a:rPr>
              <a:t>Ett välrenommerat universitet</a:t>
            </a:r>
          </a:p>
        </p:txBody>
      </p:sp>
      <p:sp>
        <p:nvSpPr>
          <p:cNvPr id="17" name="textruta 16"/>
          <p:cNvSpPr txBox="1"/>
          <p:nvPr/>
        </p:nvSpPr>
        <p:spPr>
          <a:xfrm>
            <a:off x="827585" y="2499742"/>
            <a:ext cx="1656184" cy="216024"/>
          </a:xfrm>
          <a:prstGeom prst="rect">
            <a:avLst/>
          </a:prstGeom>
        </p:spPr>
        <p:txBody>
          <a:bodyPr vert="horz" wrap="square" lIns="0" tIns="0" rIns="0" bIns="0" rtlCol="0" anchor="b" anchorCtr="0">
            <a:normAutofit/>
          </a:bodyPr>
          <a:lstStyle/>
          <a:p>
            <a:pPr defTabSz="914378">
              <a:spcBef>
                <a:spcPct val="0"/>
              </a:spcBef>
              <a:defRPr/>
            </a:pPr>
            <a:endParaRPr lang="sv-SE" sz="1050" dirty="0">
              <a:solidFill>
                <a:srgbClr val="7F7F7F"/>
              </a:solidFill>
              <a:latin typeface="Tahoma"/>
            </a:endParaRPr>
          </a:p>
        </p:txBody>
      </p:sp>
      <p:sp>
        <p:nvSpPr>
          <p:cNvPr id="18" name="textruta 17"/>
          <p:cNvSpPr txBox="1"/>
          <p:nvPr/>
        </p:nvSpPr>
        <p:spPr>
          <a:xfrm>
            <a:off x="971601" y="3291831"/>
            <a:ext cx="2016224" cy="288032"/>
          </a:xfrm>
          <a:prstGeom prst="rect">
            <a:avLst/>
          </a:prstGeom>
        </p:spPr>
        <p:txBody>
          <a:bodyPr vert="horz" wrap="square" lIns="0" tIns="0" rIns="0" bIns="0" rtlCol="0" anchor="b" anchorCtr="0">
            <a:normAutofit/>
          </a:bodyPr>
          <a:lstStyle/>
          <a:p>
            <a:pPr defTabSz="914378">
              <a:spcBef>
                <a:spcPct val="0"/>
              </a:spcBef>
              <a:defRPr/>
            </a:pPr>
            <a:endParaRPr lang="sv-SE" sz="1050" dirty="0">
              <a:solidFill>
                <a:srgbClr val="7F7F7F"/>
              </a:solidFill>
              <a:latin typeface="Tahoma"/>
            </a:endParaRPr>
          </a:p>
        </p:txBody>
      </p:sp>
      <p:sp>
        <p:nvSpPr>
          <p:cNvPr id="19" name="Rektangel 18"/>
          <p:cNvSpPr/>
          <p:nvPr/>
        </p:nvSpPr>
        <p:spPr>
          <a:xfrm>
            <a:off x="6005792" y="3239330"/>
            <a:ext cx="2539478" cy="253916"/>
          </a:xfrm>
          <a:prstGeom prst="rect">
            <a:avLst/>
          </a:prstGeom>
        </p:spPr>
        <p:txBody>
          <a:bodyPr wrap="none">
            <a:spAutoFit/>
          </a:bodyPr>
          <a:lstStyle/>
          <a:p>
            <a:pPr defTabSz="914378">
              <a:defRPr/>
            </a:pPr>
            <a:r>
              <a:rPr lang="sv-SE" sz="1050" b="1" dirty="0">
                <a:solidFill>
                  <a:srgbClr val="464646"/>
                </a:solidFill>
                <a:latin typeface="Tahoma"/>
              </a:rPr>
              <a:t>Tillit och närhet mellan människor </a:t>
            </a:r>
          </a:p>
        </p:txBody>
      </p:sp>
      <p:sp>
        <p:nvSpPr>
          <p:cNvPr id="20" name="textruta 19"/>
          <p:cNvSpPr txBox="1"/>
          <p:nvPr/>
        </p:nvSpPr>
        <p:spPr>
          <a:xfrm>
            <a:off x="827584" y="2715766"/>
            <a:ext cx="1512168" cy="216024"/>
          </a:xfrm>
          <a:prstGeom prst="rect">
            <a:avLst/>
          </a:prstGeom>
        </p:spPr>
        <p:txBody>
          <a:bodyPr vert="horz" wrap="square" lIns="0" tIns="0" rIns="0" bIns="0" rtlCol="0" anchor="b" anchorCtr="0">
            <a:normAutofit/>
          </a:bodyPr>
          <a:lstStyle/>
          <a:p>
            <a:pPr defTabSz="914378">
              <a:spcBef>
                <a:spcPct val="0"/>
              </a:spcBef>
              <a:defRPr/>
            </a:pPr>
            <a:endParaRPr lang="sv-SE" sz="1050" dirty="0">
              <a:solidFill>
                <a:srgbClr val="7F7F7F"/>
              </a:solidFill>
              <a:latin typeface="Tahoma"/>
            </a:endParaRPr>
          </a:p>
        </p:txBody>
      </p:sp>
      <p:sp>
        <p:nvSpPr>
          <p:cNvPr id="21" name="Rektangel 20"/>
          <p:cNvSpPr/>
          <p:nvPr/>
        </p:nvSpPr>
        <p:spPr>
          <a:xfrm>
            <a:off x="5076057" y="3717184"/>
            <a:ext cx="4211960" cy="253916"/>
          </a:xfrm>
          <a:prstGeom prst="rect">
            <a:avLst/>
          </a:prstGeom>
        </p:spPr>
        <p:txBody>
          <a:bodyPr wrap="square">
            <a:spAutoFit/>
          </a:bodyPr>
          <a:lstStyle/>
          <a:p>
            <a:pPr defTabSz="914378">
              <a:defRPr/>
            </a:pPr>
            <a:r>
              <a:rPr lang="sv-SE" sz="1050" b="1" dirty="0">
                <a:solidFill>
                  <a:srgbClr val="464646"/>
                </a:solidFill>
                <a:latin typeface="Tahoma"/>
              </a:rPr>
              <a:t>Aktivt föreningsliv</a:t>
            </a:r>
          </a:p>
        </p:txBody>
      </p:sp>
      <p:sp>
        <p:nvSpPr>
          <p:cNvPr id="22" name="textruta 21"/>
          <p:cNvSpPr txBox="1"/>
          <p:nvPr/>
        </p:nvSpPr>
        <p:spPr>
          <a:xfrm>
            <a:off x="755577" y="3520143"/>
            <a:ext cx="2952328" cy="432048"/>
          </a:xfrm>
          <a:prstGeom prst="rect">
            <a:avLst/>
          </a:prstGeom>
        </p:spPr>
        <p:txBody>
          <a:bodyPr vert="horz" wrap="square" lIns="0" tIns="0" rIns="0" bIns="0" rtlCol="0" anchor="b" anchorCtr="0">
            <a:normAutofit/>
          </a:bodyPr>
          <a:lstStyle/>
          <a:p>
            <a:pPr defTabSz="914378">
              <a:defRPr/>
            </a:pPr>
            <a:r>
              <a:rPr lang="sv-SE" sz="1050" b="1" dirty="0">
                <a:solidFill>
                  <a:srgbClr val="464646"/>
                </a:solidFill>
                <a:latin typeface="Tahoma"/>
              </a:rPr>
              <a:t>Öppenhet för influenser från omvärlden, </a:t>
            </a:r>
            <a:br>
              <a:rPr lang="sv-SE" sz="1050" b="1" dirty="0">
                <a:solidFill>
                  <a:srgbClr val="464646"/>
                </a:solidFill>
                <a:latin typeface="Tahoma"/>
              </a:rPr>
            </a:br>
            <a:r>
              <a:rPr lang="sv-SE" sz="1050" b="1" dirty="0">
                <a:solidFill>
                  <a:srgbClr val="464646"/>
                </a:solidFill>
                <a:latin typeface="Tahoma"/>
              </a:rPr>
              <a:t>internationellt samarbete</a:t>
            </a:r>
          </a:p>
        </p:txBody>
      </p:sp>
      <p:sp>
        <p:nvSpPr>
          <p:cNvPr id="23" name="textruta 22"/>
          <p:cNvSpPr txBox="1"/>
          <p:nvPr/>
        </p:nvSpPr>
        <p:spPr>
          <a:xfrm>
            <a:off x="473670" y="2164332"/>
            <a:ext cx="2540968" cy="360040"/>
          </a:xfrm>
          <a:prstGeom prst="rect">
            <a:avLst/>
          </a:prstGeom>
        </p:spPr>
        <p:txBody>
          <a:bodyPr vert="horz" wrap="square" lIns="0" tIns="0" rIns="0" bIns="0" rtlCol="0" anchor="b" anchorCtr="0">
            <a:normAutofit/>
          </a:bodyPr>
          <a:lstStyle/>
          <a:p>
            <a:pPr defTabSz="914378">
              <a:spcBef>
                <a:spcPct val="0"/>
              </a:spcBef>
              <a:defRPr/>
            </a:pPr>
            <a:r>
              <a:rPr lang="sv-SE" sz="1050" b="1" dirty="0">
                <a:solidFill>
                  <a:srgbClr val="464646"/>
                </a:solidFill>
                <a:latin typeface="Tahoma"/>
              </a:rPr>
              <a:t>Tillgång till bredband över hela ön</a:t>
            </a:r>
          </a:p>
        </p:txBody>
      </p:sp>
      <p:sp>
        <p:nvSpPr>
          <p:cNvPr id="24" name="textruta 23"/>
          <p:cNvSpPr txBox="1"/>
          <p:nvPr/>
        </p:nvSpPr>
        <p:spPr>
          <a:xfrm>
            <a:off x="1691681" y="4153592"/>
            <a:ext cx="2952328" cy="218359"/>
          </a:xfrm>
          <a:prstGeom prst="rect">
            <a:avLst/>
          </a:prstGeom>
        </p:spPr>
        <p:txBody>
          <a:bodyPr vert="horz" wrap="square" lIns="0" tIns="0" rIns="0" bIns="0" rtlCol="0" anchor="b" anchorCtr="0">
            <a:normAutofit/>
          </a:bodyPr>
          <a:lstStyle/>
          <a:p>
            <a:pPr defTabSz="914378">
              <a:spcBef>
                <a:spcPct val="0"/>
              </a:spcBef>
              <a:defRPr/>
            </a:pPr>
            <a:endParaRPr lang="sv-SE" sz="1050" dirty="0">
              <a:solidFill>
                <a:srgbClr val="7F7F7F"/>
              </a:solidFill>
              <a:latin typeface="Tahoma"/>
            </a:endParaRPr>
          </a:p>
        </p:txBody>
      </p:sp>
      <p:sp>
        <p:nvSpPr>
          <p:cNvPr id="25" name="textruta 24"/>
          <p:cNvSpPr txBox="1"/>
          <p:nvPr/>
        </p:nvSpPr>
        <p:spPr>
          <a:xfrm>
            <a:off x="6514775" y="2447136"/>
            <a:ext cx="2520280" cy="218359"/>
          </a:xfrm>
          <a:prstGeom prst="rect">
            <a:avLst/>
          </a:prstGeom>
        </p:spPr>
        <p:txBody>
          <a:bodyPr vert="horz" wrap="square" lIns="0" tIns="0" rIns="0" bIns="0" rtlCol="0" anchor="b" anchorCtr="0">
            <a:normAutofit/>
          </a:bodyPr>
          <a:lstStyle/>
          <a:p>
            <a:pPr defTabSz="914378">
              <a:spcBef>
                <a:spcPct val="0"/>
              </a:spcBef>
              <a:defRPr/>
            </a:pPr>
            <a:r>
              <a:rPr lang="sv-SE" sz="1050" b="1" dirty="0">
                <a:solidFill>
                  <a:srgbClr val="464646"/>
                </a:solidFill>
                <a:latin typeface="Tahoma"/>
              </a:rPr>
              <a:t>Starkt varumärke</a:t>
            </a:r>
          </a:p>
        </p:txBody>
      </p:sp>
      <p:sp>
        <p:nvSpPr>
          <p:cNvPr id="27" name="textruta 26"/>
          <p:cNvSpPr txBox="1"/>
          <p:nvPr/>
        </p:nvSpPr>
        <p:spPr>
          <a:xfrm>
            <a:off x="409587" y="3085143"/>
            <a:ext cx="2736304" cy="144016"/>
          </a:xfrm>
          <a:prstGeom prst="rect">
            <a:avLst/>
          </a:prstGeom>
        </p:spPr>
        <p:txBody>
          <a:bodyPr vert="horz" wrap="square" lIns="0" tIns="0" rIns="0" bIns="0" rtlCol="0" anchor="b" anchorCtr="0">
            <a:normAutofit fontScale="92500" lnSpcReduction="10000"/>
          </a:bodyPr>
          <a:lstStyle/>
          <a:p>
            <a:pPr defTabSz="914378">
              <a:spcBef>
                <a:spcPct val="0"/>
              </a:spcBef>
              <a:defRPr/>
            </a:pPr>
            <a:r>
              <a:rPr lang="sv-SE" sz="1050" b="1" dirty="0">
                <a:solidFill>
                  <a:srgbClr val="464646"/>
                </a:solidFill>
                <a:latin typeface="Tahoma"/>
              </a:rPr>
              <a:t>Ökande befolkning, positivt flyttnetto</a:t>
            </a:r>
          </a:p>
        </p:txBody>
      </p:sp>
      <p:sp>
        <p:nvSpPr>
          <p:cNvPr id="28" name="textruta 27"/>
          <p:cNvSpPr txBox="1"/>
          <p:nvPr/>
        </p:nvSpPr>
        <p:spPr>
          <a:xfrm>
            <a:off x="539553" y="195486"/>
            <a:ext cx="5688632" cy="576064"/>
          </a:xfrm>
          <a:prstGeom prst="rect">
            <a:avLst/>
          </a:prstGeom>
        </p:spPr>
        <p:txBody>
          <a:bodyPr vert="horz" wrap="square" lIns="0" tIns="0" rIns="0" bIns="0" rtlCol="0" anchor="b" anchorCtr="0">
            <a:noAutofit/>
          </a:bodyPr>
          <a:lstStyle/>
          <a:p>
            <a:pPr defTabSz="914378">
              <a:spcBef>
                <a:spcPct val="0"/>
              </a:spcBef>
              <a:defRPr/>
            </a:pPr>
            <a:r>
              <a:rPr lang="sv-SE" sz="2700" b="1" dirty="0">
                <a:solidFill>
                  <a:srgbClr val="C00000"/>
                </a:solidFill>
                <a:latin typeface="Tahoma"/>
              </a:rPr>
              <a:t>Styrkor</a:t>
            </a:r>
          </a:p>
        </p:txBody>
      </p:sp>
      <p:sp>
        <p:nvSpPr>
          <p:cNvPr id="2" name="textruta 1"/>
          <p:cNvSpPr txBox="1"/>
          <p:nvPr/>
        </p:nvSpPr>
        <p:spPr>
          <a:xfrm>
            <a:off x="4644008" y="4371950"/>
            <a:ext cx="1821753" cy="242790"/>
          </a:xfrm>
          <a:prstGeom prst="rect">
            <a:avLst/>
          </a:prstGeom>
        </p:spPr>
        <p:txBody>
          <a:bodyPr vert="horz" wrap="square" lIns="0" tIns="0" rIns="0" bIns="0" rtlCol="0" anchor="b" anchorCtr="0">
            <a:normAutofit/>
          </a:bodyPr>
          <a:lstStyle/>
          <a:p>
            <a:pPr defTabSz="914378">
              <a:spcBef>
                <a:spcPct val="0"/>
              </a:spcBef>
              <a:defRPr/>
            </a:pPr>
            <a:endParaRPr lang="sv-SE" sz="1050" dirty="0">
              <a:solidFill>
                <a:srgbClr val="7F7F7F"/>
              </a:solidFill>
              <a:latin typeface="Tahoma"/>
            </a:endParaRPr>
          </a:p>
        </p:txBody>
      </p:sp>
      <p:sp>
        <p:nvSpPr>
          <p:cNvPr id="3" name="Rektangel 2"/>
          <p:cNvSpPr/>
          <p:nvPr/>
        </p:nvSpPr>
        <p:spPr>
          <a:xfrm>
            <a:off x="1371850" y="4221004"/>
            <a:ext cx="5810186" cy="253916"/>
          </a:xfrm>
          <a:prstGeom prst="rect">
            <a:avLst/>
          </a:prstGeom>
        </p:spPr>
        <p:txBody>
          <a:bodyPr wrap="square">
            <a:spAutoFit/>
          </a:bodyPr>
          <a:lstStyle/>
          <a:p>
            <a:pPr defTabSz="914378">
              <a:defRPr/>
            </a:pPr>
            <a:r>
              <a:rPr lang="sv-SE" sz="1050" b="1" dirty="0">
                <a:solidFill>
                  <a:srgbClr val="464646"/>
                </a:solidFill>
                <a:latin typeface="Tahoma"/>
              </a:rPr>
              <a:t>Människor med ett stort engagemang för sin bygd och för samhällsutvecklingen </a:t>
            </a:r>
          </a:p>
        </p:txBody>
      </p:sp>
    </p:spTree>
    <p:extLst>
      <p:ext uri="{BB962C8B-B14F-4D97-AF65-F5344CB8AC3E}">
        <p14:creationId xmlns:p14="http://schemas.microsoft.com/office/powerpoint/2010/main" val="2492390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tshållare för innehåll 8"/>
          <p:cNvGraphicFramePr>
            <a:graphicFrameLocks noGrp="1"/>
          </p:cNvGraphicFramePr>
          <p:nvPr>
            <p:ph sz="half" idx="1"/>
            <p:extLst/>
          </p:nvPr>
        </p:nvGraphicFramePr>
        <p:xfrm>
          <a:off x="323528" y="195486"/>
          <a:ext cx="8135938" cy="458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ruta 9"/>
          <p:cNvSpPr txBox="1"/>
          <p:nvPr/>
        </p:nvSpPr>
        <p:spPr>
          <a:xfrm>
            <a:off x="611560" y="339502"/>
            <a:ext cx="576064" cy="4445074"/>
          </a:xfrm>
          <a:prstGeom prst="rect">
            <a:avLst/>
          </a:prstGeom>
        </p:spPr>
        <p:txBody>
          <a:bodyPr vert="wordArtVert" wrap="square" lIns="0" tIns="0" rIns="0" bIns="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smtClean="0">
                <a:ln>
                  <a:noFill/>
                </a:ln>
                <a:solidFill>
                  <a:srgbClr val="C00000"/>
                </a:solidFill>
                <a:effectLst/>
                <a:uLnTx/>
                <a:uFillTx/>
                <a:latin typeface="Tahoma"/>
                <a:ea typeface="+mn-ea"/>
                <a:cs typeface="+mn-cs"/>
              </a:rPr>
              <a:t>UTMANINGAR</a:t>
            </a:r>
          </a:p>
        </p:txBody>
      </p:sp>
    </p:spTree>
    <p:extLst>
      <p:ext uri="{BB962C8B-B14F-4D97-AF65-F5344CB8AC3E}">
        <p14:creationId xmlns:p14="http://schemas.microsoft.com/office/powerpoint/2010/main" val="2946237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7437" y="1254559"/>
            <a:ext cx="4390903" cy="2865363"/>
          </a:xfrm>
        </p:spPr>
      </p:pic>
      <p:sp>
        <p:nvSpPr>
          <p:cNvPr id="2" name="Rubrik 1"/>
          <p:cNvSpPr>
            <a:spLocks noGrp="1"/>
          </p:cNvSpPr>
          <p:nvPr>
            <p:ph type="title"/>
          </p:nvPr>
        </p:nvSpPr>
        <p:spPr/>
        <p:txBody>
          <a:bodyPr/>
          <a:lstStyle/>
          <a:p>
            <a:r>
              <a:rPr lang="sv-SE" sz="2700" b="1" dirty="0" smtClean="0">
                <a:solidFill>
                  <a:srgbClr val="C00000"/>
                </a:solidFill>
              </a:rPr>
              <a:t>Genomgående perspektiv för en hållbar utveckling</a:t>
            </a:r>
            <a:endParaRPr lang="sv-SE" sz="2700" b="1" dirty="0">
              <a:solidFill>
                <a:srgbClr val="C00000"/>
              </a:solidFill>
            </a:endParaRPr>
          </a:p>
        </p:txBody>
      </p:sp>
      <p:sp>
        <p:nvSpPr>
          <p:cNvPr id="3" name="Platshållare för text 2"/>
          <p:cNvSpPr>
            <a:spLocks noGrp="1"/>
          </p:cNvSpPr>
          <p:nvPr>
            <p:ph type="body" sz="quarter" idx="10"/>
          </p:nvPr>
        </p:nvSpPr>
        <p:spPr/>
        <p:txBody>
          <a:bodyPr/>
          <a:lstStyle/>
          <a:p>
            <a:endParaRPr lang="sv-SE"/>
          </a:p>
        </p:txBody>
      </p:sp>
      <p:sp>
        <p:nvSpPr>
          <p:cNvPr id="10" name="textruta 9"/>
          <p:cNvSpPr txBox="1"/>
          <p:nvPr/>
        </p:nvSpPr>
        <p:spPr>
          <a:xfrm>
            <a:off x="4644008" y="2715766"/>
            <a:ext cx="4608512" cy="1008112"/>
          </a:xfrm>
          <a:prstGeom prst="rect">
            <a:avLst/>
          </a:prstGeom>
        </p:spPr>
        <p:txBody>
          <a:bodyPr vert="horz" wrap="square"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050" b="0" i="0" u="none" strike="noStrike" kern="1200" cap="none" spc="0" normalizeH="0" baseline="0" noProof="0" dirty="0" smtClean="0">
              <a:ln>
                <a:noFill/>
              </a:ln>
              <a:solidFill>
                <a:srgbClr val="7F7F7F"/>
              </a:solidFill>
              <a:effectLst/>
              <a:uLnTx/>
              <a:uFillTx/>
              <a:latin typeface="Tahoma"/>
              <a:ea typeface="+mn-ea"/>
              <a:cs typeface="+mn-cs"/>
            </a:endParaRPr>
          </a:p>
        </p:txBody>
      </p:sp>
      <p:sp>
        <p:nvSpPr>
          <p:cNvPr id="12" name="textruta 11"/>
          <p:cNvSpPr txBox="1"/>
          <p:nvPr/>
        </p:nvSpPr>
        <p:spPr>
          <a:xfrm>
            <a:off x="4932040" y="2776671"/>
            <a:ext cx="4032448" cy="1152128"/>
          </a:xfrm>
          <a:prstGeom prst="rect">
            <a:avLst/>
          </a:prstGeom>
        </p:spPr>
        <p:txBody>
          <a:bodyPr vert="horz" wrap="square"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600" b="0" i="0" u="none" strike="noStrike" kern="1200" cap="none" spc="0" normalizeH="0" baseline="0" noProof="0" dirty="0" smtClean="0">
                <a:ln>
                  <a:noFill/>
                </a:ln>
                <a:solidFill>
                  <a:srgbClr val="464646"/>
                </a:solidFill>
                <a:effectLst/>
                <a:uLnTx/>
                <a:uFillTx/>
                <a:latin typeface="Tahoma"/>
                <a:ea typeface="+mn-ea"/>
                <a:cs typeface="+mn-cs"/>
              </a:rPr>
              <a:t>Utvecklingen ska vara hållbar – och ingen ska lämnas utanför</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050" b="0" i="0" u="none" strike="noStrike" kern="1200" cap="none" spc="0" normalizeH="0" baseline="0" noProof="0" dirty="0" smtClean="0">
              <a:ln>
                <a:noFill/>
              </a:ln>
              <a:solidFill>
                <a:srgbClr val="464646"/>
              </a:solidFill>
              <a:effectLst/>
              <a:uLnTx/>
              <a:uFillTx/>
              <a:latin typeface="Tahoma"/>
              <a:ea typeface="+mn-ea"/>
              <a:cs typeface="+mn-cs"/>
            </a:endParaRPr>
          </a:p>
          <a:p>
            <a:pPr marL="628650" marR="0" lvl="1"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sv-SE" sz="1050" b="0" i="0" u="none" strike="noStrike" kern="1200" cap="none" spc="0" normalizeH="0" baseline="0" noProof="0" dirty="0" smtClean="0">
                <a:ln>
                  <a:noFill/>
                </a:ln>
                <a:solidFill>
                  <a:srgbClr val="464646"/>
                </a:solidFill>
                <a:effectLst/>
                <a:uLnTx/>
                <a:uFillTx/>
                <a:latin typeface="Tahoma"/>
                <a:ea typeface="+mn-ea"/>
                <a:cs typeface="+mn-cs"/>
              </a:rPr>
              <a:t>Barn och unga är framtiden</a:t>
            </a:r>
          </a:p>
          <a:p>
            <a:pPr marL="628650" marR="0" lvl="1"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sv-SE" sz="1050" b="0" i="0" u="none" strike="noStrike" kern="1200" cap="none" spc="0" normalizeH="0" baseline="0" noProof="0" dirty="0" smtClean="0">
                <a:ln>
                  <a:noFill/>
                </a:ln>
                <a:solidFill>
                  <a:srgbClr val="464646"/>
                </a:solidFill>
                <a:effectLst/>
                <a:uLnTx/>
                <a:uFillTx/>
                <a:latin typeface="Tahoma"/>
                <a:ea typeface="+mn-ea"/>
                <a:cs typeface="+mn-cs"/>
              </a:rPr>
              <a:t>Jämställdhet en rättighet och hävstång</a:t>
            </a:r>
          </a:p>
          <a:p>
            <a:pPr marL="628650" marR="0" lvl="1"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sv-SE" sz="1050" b="0" i="0" u="none" strike="noStrike" kern="1200" cap="none" spc="0" normalizeH="0" baseline="0" noProof="0" dirty="0" smtClean="0">
                <a:ln>
                  <a:noFill/>
                </a:ln>
                <a:solidFill>
                  <a:srgbClr val="464646"/>
                </a:solidFill>
                <a:effectLst/>
                <a:uLnTx/>
                <a:uFillTx/>
                <a:latin typeface="Tahoma"/>
                <a:ea typeface="+mn-ea"/>
                <a:cs typeface="+mn-cs"/>
              </a:rPr>
              <a:t>Hela Gotland – land och stad tillsammans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050" b="0" i="0" u="none" strike="noStrike" kern="1200" cap="none" spc="0" normalizeH="0" baseline="0" noProof="0" dirty="0" smtClean="0">
              <a:ln>
                <a:noFill/>
              </a:ln>
              <a:solidFill>
                <a:srgbClr val="7F7F7F"/>
              </a:solidFill>
              <a:effectLst/>
              <a:uLnTx/>
              <a:uFillTx/>
              <a:latin typeface="Tahoma"/>
              <a:ea typeface="+mn-ea"/>
              <a:cs typeface="+mn-cs"/>
            </a:endParaRPr>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511160"/>
            <a:ext cx="2808312" cy="853705"/>
          </a:xfrm>
          <a:prstGeom prst="rect">
            <a:avLst/>
          </a:prstGeom>
        </p:spPr>
      </p:pic>
    </p:spTree>
    <p:extLst>
      <p:ext uri="{BB962C8B-B14F-4D97-AF65-F5344CB8AC3E}">
        <p14:creationId xmlns:p14="http://schemas.microsoft.com/office/powerpoint/2010/main" val="4289968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r>
              <a:rPr lang="sv-SE" sz="2700" b="1" dirty="0">
                <a:solidFill>
                  <a:srgbClr val="C00000"/>
                </a:solidFill>
                <a:latin typeface="Tahoma" panose="020B0604030504040204" pitchFamily="34" charset="0"/>
                <a:ea typeface="Tahoma" panose="020B0604030504040204" pitchFamily="34" charset="0"/>
                <a:cs typeface="Tahoma" panose="020B0604030504040204" pitchFamily="34" charset="0"/>
              </a:rPr>
              <a:t>Vision</a:t>
            </a:r>
          </a:p>
        </p:txBody>
      </p:sp>
      <p:pic>
        <p:nvPicPr>
          <p:cNvPr id="9" name="Platshållare för innehåll 8"/>
          <p:cNvPicPr>
            <a:picLocks noGrp="1" noChangeAspect="1"/>
          </p:cNvPicPr>
          <p:nvPr>
            <p:ph sz="half" idx="1"/>
          </p:nvPr>
        </p:nvPicPr>
        <p:blipFill>
          <a:blip r:embed="rId3"/>
          <a:stretch>
            <a:fillRect/>
          </a:stretch>
        </p:blipFill>
        <p:spPr>
          <a:xfrm>
            <a:off x="662881" y="1347615"/>
            <a:ext cx="8840847" cy="1008112"/>
          </a:xfrm>
          <a:prstGeom prst="rect">
            <a:avLst/>
          </a:prstGeom>
        </p:spPr>
      </p:pic>
      <p:pic>
        <p:nvPicPr>
          <p:cNvPr id="10" name="Bildobjekt 9"/>
          <p:cNvPicPr>
            <a:picLocks noChangeAspect="1"/>
          </p:cNvPicPr>
          <p:nvPr/>
        </p:nvPicPr>
        <p:blipFill>
          <a:blip r:embed="rId4"/>
          <a:stretch>
            <a:fillRect/>
          </a:stretch>
        </p:blipFill>
        <p:spPr>
          <a:xfrm>
            <a:off x="2555777" y="2643758"/>
            <a:ext cx="3291781" cy="2170707"/>
          </a:xfrm>
          <a:prstGeom prst="rect">
            <a:avLst/>
          </a:prstGeom>
        </p:spPr>
      </p:pic>
    </p:spTree>
    <p:extLst>
      <p:ext uri="{BB962C8B-B14F-4D97-AF65-F5344CB8AC3E}">
        <p14:creationId xmlns:p14="http://schemas.microsoft.com/office/powerpoint/2010/main" val="437772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rg_mall_liggande_16x9">
  <a:themeElements>
    <a:clrScheme name="RegionGotlandFarger">
      <a:dk1>
        <a:srgbClr val="7F7F7F"/>
      </a:dk1>
      <a:lt1>
        <a:srgbClr val="FFFFFF"/>
      </a:lt1>
      <a:dk2>
        <a:srgbClr val="464646"/>
      </a:dk2>
      <a:lt2>
        <a:srgbClr val="DCDCDC"/>
      </a:lt2>
      <a:accent1>
        <a:srgbClr val="009FE3"/>
      </a:accent1>
      <a:accent2>
        <a:srgbClr val="B2B2B2"/>
      </a:accent2>
      <a:accent3>
        <a:srgbClr val="E30613"/>
      </a:accent3>
      <a:accent4>
        <a:srgbClr val="95C11F"/>
      </a:accent4>
      <a:accent5>
        <a:srgbClr val="F89B00"/>
      </a:accent5>
      <a:accent6>
        <a:srgbClr val="A2007D"/>
      </a:accent6>
      <a:hlink>
        <a:srgbClr val="0074A5"/>
      </a:hlink>
      <a:folHlink>
        <a:srgbClr val="9B293C"/>
      </a:folHlink>
    </a:clrScheme>
    <a:fontScheme name="RegionGotlandPP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chor="b" anchorCtr="0">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1050" b="0" i="0" u="none" strike="noStrike" kern="1200" cap="none" spc="0" normalizeH="0" baseline="0" noProof="0" dirty="0" smtClean="0">
            <a:ln>
              <a:noFill/>
            </a:ln>
            <a:solidFill>
              <a:schemeClr val="tx1"/>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rg_mall_liggande_16x9.potx" id="{8A7C1A9A-92BC-4170-87FB-4FA53A777322}" vid="{2704E54B-DEF6-4892-95BA-94246673113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rg_mall_liggande_16x9</Template>
  <TotalTime>300</TotalTime>
  <Words>5700</Words>
  <Application>Microsoft Office PowerPoint</Application>
  <PresentationFormat>Bildspel på skärmen (16:9)</PresentationFormat>
  <Paragraphs>581</Paragraphs>
  <Slides>39</Slides>
  <Notes>38</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39</vt:i4>
      </vt:variant>
    </vt:vector>
  </HeadingPairs>
  <TitlesOfParts>
    <vt:vector size="49" baseType="lpstr">
      <vt:lpstr>Microsoft JhengHei Light</vt:lpstr>
      <vt:lpstr>Arial</vt:lpstr>
      <vt:lpstr>Calibri</vt:lpstr>
      <vt:lpstr>Calibri Light</vt:lpstr>
      <vt:lpstr>Garamond</vt:lpstr>
      <vt:lpstr>GaramondPremrPro</vt:lpstr>
      <vt:lpstr>Tahoma</vt:lpstr>
      <vt:lpstr>Wingdings</vt:lpstr>
      <vt:lpstr>rg_mall_liggande_16x9</vt:lpstr>
      <vt:lpstr>Office-tema</vt:lpstr>
      <vt:lpstr>Grundpresentation Vårt Gotland 2040</vt:lpstr>
      <vt:lpstr>Vårt Gotland 2040  – regional utvecklingsstrategi för Gotland</vt:lpstr>
      <vt:lpstr>Vanliga frågor</vt:lpstr>
      <vt:lpstr>En landsbygdsregion. En ö.</vt:lpstr>
      <vt:lpstr>PowerPoint-presentation</vt:lpstr>
      <vt:lpstr>PowerPoint-presentation</vt:lpstr>
      <vt:lpstr>PowerPoint-presentation</vt:lpstr>
      <vt:lpstr>Genomgående perspektiv för en hållbar utveckling</vt:lpstr>
      <vt:lpstr>Vision</vt:lpstr>
      <vt:lpstr>PowerPoint-presentation</vt:lpstr>
      <vt:lpstr>PowerPoint-presentation</vt:lpstr>
      <vt:lpstr>PowerPoint-presentation</vt:lpstr>
      <vt:lpstr>PowerPoint-presentation</vt:lpstr>
      <vt:lpstr>PowerPoint-presentation</vt:lpstr>
      <vt:lpstr>PowerPoint-presentation</vt:lpstr>
      <vt:lpstr>PowerPoint-presentation</vt:lpstr>
      <vt:lpstr>Tio prioriteringar bidrar till att målen nås </vt:lpstr>
      <vt:lpstr>PowerPoint-presentation</vt:lpstr>
      <vt:lpstr>PowerPoint-presentation</vt:lpstr>
      <vt:lpstr>Prioritering:  Främja hälsa, delaktighet och trygghet</vt:lpstr>
      <vt:lpstr>Prioritering: Utveckla kulturen och ta tillvara kulturmiljöerna</vt:lpstr>
      <vt:lpstr>Prioritering:  Säkra kompetensen</vt:lpstr>
      <vt:lpstr>Prioritering: Stärk tillgängligheten</vt:lpstr>
      <vt:lpstr>Prioritering: Gå före i energi- och klimatomställningen</vt:lpstr>
      <vt:lpstr>Prioritering:  Säkra miljö och vatten</vt:lpstr>
      <vt:lpstr>Prioritering: Stimulera innovation och förnyelse</vt:lpstr>
      <vt:lpstr>Prioritering:  Stärk och utveckla näringslivet</vt:lpstr>
      <vt:lpstr>Prioritering: Utveckla attraktionskraften</vt:lpstr>
      <vt:lpstr>Prioritering: Skapa förutsättningar för byggande och bostadsförsörjning</vt:lpstr>
      <vt:lpstr>Nycklar på väg mot Gotland 2040</vt:lpstr>
      <vt:lpstr>Samverkan och samhandling </vt:lpstr>
      <vt:lpstr>Hur ska Vårt Gotland 2040 användas?</vt:lpstr>
      <vt:lpstr>PowerPoint-presentation</vt:lpstr>
      <vt:lpstr>Tre genomförandeprogram för gemensam kraftsamling</vt:lpstr>
      <vt:lpstr>Genomförandeprogram</vt:lpstr>
      <vt:lpstr>PowerPoint-presentation</vt:lpstr>
      <vt:lpstr>PowerPoint-presentation</vt:lpstr>
      <vt:lpstr>Uppföljning, utvärdering och lärande</vt:lpstr>
      <vt:lpstr>Läs mer </vt:lpstr>
    </vt:vector>
  </TitlesOfParts>
  <Company>Region Gotland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Anette Jansson</dc:creator>
  <cp:lastModifiedBy>Anette Jansson</cp:lastModifiedBy>
  <cp:revision>49</cp:revision>
  <cp:lastPrinted>2019-03-29T14:01:19Z</cp:lastPrinted>
  <dcterms:created xsi:type="dcterms:W3CDTF">2021-04-01T10:52:18Z</dcterms:created>
  <dcterms:modified xsi:type="dcterms:W3CDTF">2021-04-20T06:50:50Z</dcterms:modified>
</cp:coreProperties>
</file>